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6" r:id="rId1"/>
  </p:sldMasterIdLst>
  <p:notesMasterIdLst>
    <p:notesMasterId r:id="rId40"/>
  </p:notesMasterIdLst>
  <p:handoutMasterIdLst>
    <p:handoutMasterId r:id="rId41"/>
  </p:handoutMasterIdLst>
  <p:sldIdLst>
    <p:sldId id="256" r:id="rId2"/>
    <p:sldId id="418" r:id="rId3"/>
    <p:sldId id="417" r:id="rId4"/>
    <p:sldId id="419" r:id="rId5"/>
    <p:sldId id="420" r:id="rId6"/>
    <p:sldId id="422" r:id="rId7"/>
    <p:sldId id="423" r:id="rId8"/>
    <p:sldId id="424" r:id="rId9"/>
    <p:sldId id="425" r:id="rId10"/>
    <p:sldId id="426" r:id="rId11"/>
    <p:sldId id="427" r:id="rId12"/>
    <p:sldId id="428" r:id="rId13"/>
    <p:sldId id="429" r:id="rId14"/>
    <p:sldId id="453" r:id="rId15"/>
    <p:sldId id="430" r:id="rId16"/>
    <p:sldId id="431" r:id="rId17"/>
    <p:sldId id="432" r:id="rId18"/>
    <p:sldId id="433" r:id="rId19"/>
    <p:sldId id="434" r:id="rId20"/>
    <p:sldId id="435" r:id="rId21"/>
    <p:sldId id="436" r:id="rId22"/>
    <p:sldId id="437" r:id="rId23"/>
    <p:sldId id="438" r:id="rId24"/>
    <p:sldId id="439" r:id="rId25"/>
    <p:sldId id="440" r:id="rId26"/>
    <p:sldId id="441" r:id="rId27"/>
    <p:sldId id="442" r:id="rId28"/>
    <p:sldId id="443" r:id="rId29"/>
    <p:sldId id="444" r:id="rId30"/>
    <p:sldId id="445" r:id="rId31"/>
    <p:sldId id="446" r:id="rId32"/>
    <p:sldId id="448" r:id="rId33"/>
    <p:sldId id="447" r:id="rId34"/>
    <p:sldId id="449" r:id="rId35"/>
    <p:sldId id="450" r:id="rId36"/>
    <p:sldId id="451" r:id="rId37"/>
    <p:sldId id="452" r:id="rId38"/>
    <p:sldId id="363" r:id="rId39"/>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Constantia" pitchFamily="18" charset="0"/>
        <a:ea typeface="+mn-ea"/>
        <a:cs typeface="Arial" charset="0"/>
      </a:defRPr>
    </a:lvl1pPr>
    <a:lvl2pPr marL="457200" algn="l" rtl="0" fontAlgn="base">
      <a:spcBef>
        <a:spcPct val="0"/>
      </a:spcBef>
      <a:spcAft>
        <a:spcPct val="0"/>
      </a:spcAft>
      <a:defRPr kern="1200">
        <a:solidFill>
          <a:schemeClr val="tx1"/>
        </a:solidFill>
        <a:latin typeface="Constantia" pitchFamily="18" charset="0"/>
        <a:ea typeface="+mn-ea"/>
        <a:cs typeface="Arial" charset="0"/>
      </a:defRPr>
    </a:lvl2pPr>
    <a:lvl3pPr marL="914400" algn="l" rtl="0" fontAlgn="base">
      <a:spcBef>
        <a:spcPct val="0"/>
      </a:spcBef>
      <a:spcAft>
        <a:spcPct val="0"/>
      </a:spcAft>
      <a:defRPr kern="1200">
        <a:solidFill>
          <a:schemeClr val="tx1"/>
        </a:solidFill>
        <a:latin typeface="Constantia" pitchFamily="18" charset="0"/>
        <a:ea typeface="+mn-ea"/>
        <a:cs typeface="Arial" charset="0"/>
      </a:defRPr>
    </a:lvl3pPr>
    <a:lvl4pPr marL="1371600" algn="l" rtl="0" fontAlgn="base">
      <a:spcBef>
        <a:spcPct val="0"/>
      </a:spcBef>
      <a:spcAft>
        <a:spcPct val="0"/>
      </a:spcAft>
      <a:defRPr kern="1200">
        <a:solidFill>
          <a:schemeClr val="tx1"/>
        </a:solidFill>
        <a:latin typeface="Constantia" pitchFamily="18" charset="0"/>
        <a:ea typeface="+mn-ea"/>
        <a:cs typeface="Arial" charset="0"/>
      </a:defRPr>
    </a:lvl4pPr>
    <a:lvl5pPr marL="1828800" algn="l" rtl="0" fontAlgn="base">
      <a:spcBef>
        <a:spcPct val="0"/>
      </a:spcBef>
      <a:spcAft>
        <a:spcPct val="0"/>
      </a:spcAft>
      <a:defRPr kern="1200">
        <a:solidFill>
          <a:schemeClr val="tx1"/>
        </a:solidFill>
        <a:latin typeface="Constantia" pitchFamily="18" charset="0"/>
        <a:ea typeface="+mn-ea"/>
        <a:cs typeface="Arial" charset="0"/>
      </a:defRPr>
    </a:lvl5pPr>
    <a:lvl6pPr marL="2286000" algn="l" defTabSz="914400" rtl="0" eaLnBrk="1" latinLnBrk="0" hangingPunct="1">
      <a:defRPr kern="1200">
        <a:solidFill>
          <a:schemeClr val="tx1"/>
        </a:solidFill>
        <a:latin typeface="Constantia" pitchFamily="18" charset="0"/>
        <a:ea typeface="+mn-ea"/>
        <a:cs typeface="Arial" charset="0"/>
      </a:defRPr>
    </a:lvl6pPr>
    <a:lvl7pPr marL="2743200" algn="l" defTabSz="914400" rtl="0" eaLnBrk="1" latinLnBrk="0" hangingPunct="1">
      <a:defRPr kern="1200">
        <a:solidFill>
          <a:schemeClr val="tx1"/>
        </a:solidFill>
        <a:latin typeface="Constantia" pitchFamily="18" charset="0"/>
        <a:ea typeface="+mn-ea"/>
        <a:cs typeface="Arial" charset="0"/>
      </a:defRPr>
    </a:lvl7pPr>
    <a:lvl8pPr marL="3200400" algn="l" defTabSz="914400" rtl="0" eaLnBrk="1" latinLnBrk="0" hangingPunct="1">
      <a:defRPr kern="1200">
        <a:solidFill>
          <a:schemeClr val="tx1"/>
        </a:solidFill>
        <a:latin typeface="Constantia" pitchFamily="18" charset="0"/>
        <a:ea typeface="+mn-ea"/>
        <a:cs typeface="Arial" charset="0"/>
      </a:defRPr>
    </a:lvl8pPr>
    <a:lvl9pPr marL="3657600" algn="l" defTabSz="914400" rtl="0" eaLnBrk="1" latinLnBrk="0" hangingPunct="1">
      <a:defRPr kern="1200">
        <a:solidFill>
          <a:schemeClr val="tx1"/>
        </a:solidFill>
        <a:latin typeface="Constanti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in Martin" initials="CM" lastIdx="14" clrIdx="0">
    <p:extLst>
      <p:ext uri="{19B8F6BF-5375-455C-9EA6-DF929625EA0E}">
        <p15:presenceInfo xmlns:p15="http://schemas.microsoft.com/office/powerpoint/2012/main" userId="d156f6f2d409e17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862" autoAdjust="0"/>
  </p:normalViewPr>
  <p:slideViewPr>
    <p:cSldViewPr>
      <p:cViewPr varScale="1">
        <p:scale>
          <a:sx n="74" d="100"/>
          <a:sy n="74" d="100"/>
        </p:scale>
        <p:origin x="1248"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2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85" cy="492856"/>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CA"/>
          </a:p>
        </p:txBody>
      </p:sp>
      <p:sp>
        <p:nvSpPr>
          <p:cNvPr id="3" name="Date Placeholder 2"/>
          <p:cNvSpPr>
            <a:spLocks noGrp="1"/>
          </p:cNvSpPr>
          <p:nvPr>
            <p:ph type="dt" sz="quarter" idx="1"/>
          </p:nvPr>
        </p:nvSpPr>
        <p:spPr>
          <a:xfrm>
            <a:off x="3850667" y="0"/>
            <a:ext cx="2945885" cy="492856"/>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7AACA58F-0F50-4727-8B09-AC0CFC364934}" type="datetimeFigureOut">
              <a:rPr lang="en-US"/>
              <a:pPr>
                <a:defRPr/>
              </a:pPr>
              <a:t>3/13/2015</a:t>
            </a:fld>
            <a:endParaRPr lang="en-CA"/>
          </a:p>
        </p:txBody>
      </p:sp>
      <p:sp>
        <p:nvSpPr>
          <p:cNvPr id="4" name="Footer Placeholder 3"/>
          <p:cNvSpPr>
            <a:spLocks noGrp="1"/>
          </p:cNvSpPr>
          <p:nvPr>
            <p:ph type="ftr" sz="quarter" idx="2"/>
          </p:nvPr>
        </p:nvSpPr>
        <p:spPr>
          <a:xfrm>
            <a:off x="0" y="9379253"/>
            <a:ext cx="2945885" cy="492856"/>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CA"/>
          </a:p>
        </p:txBody>
      </p:sp>
      <p:sp>
        <p:nvSpPr>
          <p:cNvPr id="5" name="Slide Number Placeholder 4"/>
          <p:cNvSpPr>
            <a:spLocks noGrp="1"/>
          </p:cNvSpPr>
          <p:nvPr>
            <p:ph type="sldNum" sz="quarter" idx="3"/>
          </p:nvPr>
        </p:nvSpPr>
        <p:spPr>
          <a:xfrm>
            <a:off x="3850667" y="9379253"/>
            <a:ext cx="2945885" cy="492856"/>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DDB73A14-CC02-4D50-8689-9D36AA61EF1D}" type="slidenum">
              <a:rPr lang="en-CA"/>
              <a:pPr>
                <a:defRPr/>
              </a:pPr>
              <a:t>‹#›</a:t>
            </a:fld>
            <a:endParaRPr lang="en-CA"/>
          </a:p>
        </p:txBody>
      </p:sp>
    </p:spTree>
    <p:extLst>
      <p:ext uri="{BB962C8B-B14F-4D97-AF65-F5344CB8AC3E}">
        <p14:creationId xmlns:p14="http://schemas.microsoft.com/office/powerpoint/2010/main" val="3780272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85" cy="492856"/>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CA"/>
          </a:p>
        </p:txBody>
      </p:sp>
      <p:sp>
        <p:nvSpPr>
          <p:cNvPr id="3" name="Date Placeholder 2"/>
          <p:cNvSpPr>
            <a:spLocks noGrp="1"/>
          </p:cNvSpPr>
          <p:nvPr>
            <p:ph type="dt" idx="1"/>
          </p:nvPr>
        </p:nvSpPr>
        <p:spPr>
          <a:xfrm>
            <a:off x="3850667" y="0"/>
            <a:ext cx="2945885" cy="492856"/>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5CD2A631-8252-4F16-ADFB-1BC6D38A2AC3}" type="datetimeFigureOut">
              <a:rPr lang="en-US"/>
              <a:pPr>
                <a:defRPr/>
              </a:pPr>
              <a:t>3/13/2015</a:t>
            </a:fld>
            <a:endParaRPr lang="en-CA"/>
          </a:p>
        </p:txBody>
      </p:sp>
      <p:sp>
        <p:nvSpPr>
          <p:cNvPr id="4" name="Slide Image Placeholder 3"/>
          <p:cNvSpPr>
            <a:spLocks noGrp="1" noRot="1" noChangeAspect="1"/>
          </p:cNvSpPr>
          <p:nvPr>
            <p:ph type="sldImg" idx="2"/>
          </p:nvPr>
        </p:nvSpPr>
        <p:spPr>
          <a:xfrm>
            <a:off x="931863" y="742950"/>
            <a:ext cx="4933950" cy="3700463"/>
          </a:xfrm>
          <a:prstGeom prst="rect">
            <a:avLst/>
          </a:prstGeom>
          <a:noFill/>
          <a:ln w="12700">
            <a:solidFill>
              <a:prstClr val="black"/>
            </a:solidFill>
          </a:ln>
        </p:spPr>
        <p:txBody>
          <a:bodyPr vert="horz" lIns="96661" tIns="48331" rIns="96661" bIns="48331" rtlCol="0" anchor="ctr"/>
          <a:lstStyle/>
          <a:p>
            <a:pPr lvl="0"/>
            <a:endParaRPr lang="en-CA" noProof="0"/>
          </a:p>
        </p:txBody>
      </p:sp>
      <p:sp>
        <p:nvSpPr>
          <p:cNvPr id="5" name="Notes Placeholder 4"/>
          <p:cNvSpPr>
            <a:spLocks noGrp="1"/>
          </p:cNvSpPr>
          <p:nvPr>
            <p:ph type="body" sz="quarter" idx="3"/>
          </p:nvPr>
        </p:nvSpPr>
        <p:spPr>
          <a:xfrm>
            <a:off x="679994" y="4690699"/>
            <a:ext cx="5437690" cy="4442126"/>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9379253"/>
            <a:ext cx="2945885" cy="492856"/>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50667" y="9379253"/>
            <a:ext cx="2945885" cy="492856"/>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E973DB1E-786C-472D-8BF7-C89CC785FAA7}" type="slidenum">
              <a:rPr lang="en-CA"/>
              <a:pPr>
                <a:defRPr/>
              </a:pPr>
              <a:t>‹#›</a:t>
            </a:fld>
            <a:endParaRPr lang="en-CA"/>
          </a:p>
        </p:txBody>
      </p:sp>
    </p:spTree>
    <p:extLst>
      <p:ext uri="{BB962C8B-B14F-4D97-AF65-F5344CB8AC3E}">
        <p14:creationId xmlns:p14="http://schemas.microsoft.com/office/powerpoint/2010/main" val="16870904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5018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fld id="{BBCFE6C9-D6C8-4390-B455-8ED414C5BB26}" type="slidenum">
              <a:rPr lang="en-CA" smtClean="0">
                <a:latin typeface="Calibri" pitchFamily="34" charset="0"/>
              </a:rPr>
              <a:pPr fontAlgn="base">
                <a:spcBef>
                  <a:spcPct val="0"/>
                </a:spcBef>
                <a:spcAft>
                  <a:spcPct val="0"/>
                </a:spcAft>
                <a:defRPr/>
              </a:pPr>
              <a:t>1</a:t>
            </a:fld>
            <a:endParaRPr lang="en-CA" smtClean="0">
              <a:latin typeface="Calibri" pitchFamily="34" charset="0"/>
            </a:endParaRPr>
          </a:p>
        </p:txBody>
      </p:sp>
    </p:spTree>
    <p:extLst>
      <p:ext uri="{BB962C8B-B14F-4D97-AF65-F5344CB8AC3E}">
        <p14:creationId xmlns:p14="http://schemas.microsoft.com/office/powerpoint/2010/main" val="3263269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11</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12</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13</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14</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15</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16</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17</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18</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19</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20</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3</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21</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22</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23</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24</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25</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26</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27</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28</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29</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30</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4</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31</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32</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33</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34</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35</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6861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onstantia" pitchFamily="18" charset="0"/>
              </a:defRPr>
            </a:lvl1pPr>
            <a:lvl2pPr marL="772445" indent="-297094">
              <a:defRPr>
                <a:solidFill>
                  <a:schemeClr val="tx1"/>
                </a:solidFill>
                <a:latin typeface="Constantia" pitchFamily="18" charset="0"/>
              </a:defRPr>
            </a:lvl2pPr>
            <a:lvl3pPr marL="1188377" indent="-237675">
              <a:defRPr>
                <a:solidFill>
                  <a:schemeClr val="tx1"/>
                </a:solidFill>
                <a:latin typeface="Constantia" pitchFamily="18" charset="0"/>
              </a:defRPr>
            </a:lvl3pPr>
            <a:lvl4pPr marL="1663728" indent="-237675">
              <a:defRPr>
                <a:solidFill>
                  <a:schemeClr val="tx1"/>
                </a:solidFill>
                <a:latin typeface="Constantia" pitchFamily="18" charset="0"/>
              </a:defRPr>
            </a:lvl4pPr>
            <a:lvl5pPr marL="2139079" indent="-237675">
              <a:defRPr>
                <a:solidFill>
                  <a:schemeClr val="tx1"/>
                </a:solidFill>
                <a:latin typeface="Constantia" pitchFamily="18" charset="0"/>
              </a:defRPr>
            </a:lvl5pPr>
            <a:lvl6pPr marL="2614430" indent="-237675" fontAlgn="base">
              <a:spcBef>
                <a:spcPct val="0"/>
              </a:spcBef>
              <a:spcAft>
                <a:spcPct val="0"/>
              </a:spcAft>
              <a:defRPr>
                <a:solidFill>
                  <a:schemeClr val="tx1"/>
                </a:solidFill>
                <a:latin typeface="Constantia" pitchFamily="18" charset="0"/>
              </a:defRPr>
            </a:lvl6pPr>
            <a:lvl7pPr marL="3089780" indent="-237675" fontAlgn="base">
              <a:spcBef>
                <a:spcPct val="0"/>
              </a:spcBef>
              <a:spcAft>
                <a:spcPct val="0"/>
              </a:spcAft>
              <a:defRPr>
                <a:solidFill>
                  <a:schemeClr val="tx1"/>
                </a:solidFill>
                <a:latin typeface="Constantia" pitchFamily="18" charset="0"/>
              </a:defRPr>
            </a:lvl7pPr>
            <a:lvl8pPr marL="3565131" indent="-237675" fontAlgn="base">
              <a:spcBef>
                <a:spcPct val="0"/>
              </a:spcBef>
              <a:spcAft>
                <a:spcPct val="0"/>
              </a:spcAft>
              <a:defRPr>
                <a:solidFill>
                  <a:schemeClr val="tx1"/>
                </a:solidFill>
                <a:latin typeface="Constantia" pitchFamily="18" charset="0"/>
              </a:defRPr>
            </a:lvl8pPr>
            <a:lvl9pPr marL="4040482" indent="-237675"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fld id="{866DCAFD-61C9-4A45-8BD3-D70382A07689}" type="slidenum">
              <a:rPr lang="en-CA" smtClean="0">
                <a:latin typeface="Calibri" pitchFamily="34" charset="0"/>
              </a:rPr>
              <a:pPr fontAlgn="base">
                <a:spcBef>
                  <a:spcPct val="0"/>
                </a:spcBef>
                <a:spcAft>
                  <a:spcPct val="0"/>
                </a:spcAft>
                <a:defRPr/>
              </a:pPr>
              <a:t>38</a:t>
            </a:fld>
            <a:endParaRPr lang="en-CA" smtClean="0">
              <a:latin typeface="Calibri" pitchFamily="34" charset="0"/>
            </a:endParaRPr>
          </a:p>
        </p:txBody>
      </p:sp>
    </p:spTree>
    <p:extLst>
      <p:ext uri="{BB962C8B-B14F-4D97-AF65-F5344CB8AC3E}">
        <p14:creationId xmlns:p14="http://schemas.microsoft.com/office/powerpoint/2010/main" val="3119506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5</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6</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7</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8</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9</a:t>
            </a:fld>
            <a:endParaRPr lang="en-GB"/>
          </a:p>
        </p:txBody>
      </p:sp>
    </p:spTree>
    <p:extLst>
      <p:ext uri="{BB962C8B-B14F-4D97-AF65-F5344CB8AC3E}">
        <p14:creationId xmlns:p14="http://schemas.microsoft.com/office/powerpoint/2010/main" val="1547233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s-ES" smtClean="0"/>
          </a:p>
        </p:txBody>
      </p:sp>
      <p:sp>
        <p:nvSpPr>
          <p:cNvPr id="4" name="3 Marcador de pie de página"/>
          <p:cNvSpPr>
            <a:spLocks noGrp="1"/>
          </p:cNvSpPr>
          <p:nvPr>
            <p:ph type="ftr" sz="quarter" idx="4"/>
          </p:nvPr>
        </p:nvSpPr>
        <p:spPr/>
        <p:txBody>
          <a:bodyPr/>
          <a:lstStyle/>
          <a:p>
            <a:pPr>
              <a:defRPr/>
            </a:pPr>
            <a:r>
              <a:rPr lang="en-GB" smtClean="0"/>
              <a:t>eliseov@med.ucm.es</a:t>
            </a:r>
            <a:endParaRPr lang="en-GB"/>
          </a:p>
        </p:txBody>
      </p:sp>
      <p:sp>
        <p:nvSpPr>
          <p:cNvPr id="5" name="4 Marcador de número de diapositiva"/>
          <p:cNvSpPr>
            <a:spLocks noGrp="1"/>
          </p:cNvSpPr>
          <p:nvPr>
            <p:ph type="sldNum" sz="quarter" idx="5"/>
          </p:nvPr>
        </p:nvSpPr>
        <p:spPr/>
        <p:txBody>
          <a:bodyPr/>
          <a:lstStyle/>
          <a:p>
            <a:pPr>
              <a:defRPr/>
            </a:pPr>
            <a:fld id="{AC5CAAF6-C13A-42DB-95CF-5F3892F4F4E3}" type="slidenum">
              <a:rPr lang="en-GB" smtClean="0"/>
              <a:pPr>
                <a:defRPr/>
              </a:pPr>
              <a:t>10</a:t>
            </a:fld>
            <a:endParaRPr lang="en-GB"/>
          </a:p>
        </p:txBody>
      </p:sp>
    </p:spTree>
    <p:extLst>
      <p:ext uri="{BB962C8B-B14F-4D97-AF65-F5344CB8AC3E}">
        <p14:creationId xmlns:p14="http://schemas.microsoft.com/office/powerpoint/2010/main" val="1547233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pic>
        <p:nvPicPr>
          <p:cNvPr id="5" name="Picture 5" descr="ICRP Logo.gif"/>
          <p:cNvPicPr>
            <a:picLocks noChangeAspect="1"/>
          </p:cNvPicPr>
          <p:nvPr userDrawn="1"/>
        </p:nvPicPr>
        <p:blipFill>
          <a:blip r:embed="rId3" cstate="print">
            <a:clrChange>
              <a:clrFrom>
                <a:srgbClr val="FFFFFF"/>
              </a:clrFrom>
              <a:clrTo>
                <a:srgbClr val="FFFFFF">
                  <a:alpha val="0"/>
                </a:srgbClr>
              </a:clrTo>
            </a:clrChange>
          </a:blip>
          <a:stretch>
            <a:fillRect/>
          </a:stretch>
        </p:blipFill>
        <p:spPr>
          <a:xfrm>
            <a:off x="76200" y="76200"/>
            <a:ext cx="4267200" cy="1363323"/>
          </a:xfrm>
          <a:prstGeom prst="rect">
            <a:avLst/>
          </a:prstGeom>
          <a:effectLst>
            <a:innerShdw blurRad="63500" dist="50800" dir="2700000">
              <a:prstClr val="black">
                <a:alpha val="50000"/>
              </a:prstClr>
            </a:innerShdw>
            <a:reflection blurRad="6350" stA="50000" endA="300" endPos="55000" dir="5400000" sy="-100000" algn="bl" rotWithShape="0"/>
          </a:effectLst>
        </p:spPr>
      </p:pic>
      <p:cxnSp>
        <p:nvCxnSpPr>
          <p:cNvPr id="6" name="Straight Connector 6"/>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533400" y="1371600"/>
            <a:ext cx="7851648" cy="1828800"/>
          </a:xfrm>
          <a:ln>
            <a:noFill/>
          </a:ln>
        </p:spPr>
        <p:txBody>
          <a:bodyPr tIns="0" rIns="18288" anchor="b">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32" name="Text Placeholder 31"/>
          <p:cNvSpPr>
            <a:spLocks noGrp="1"/>
          </p:cNvSpPr>
          <p:nvPr>
            <p:ph type="body" sz="quarter" idx="10"/>
          </p:nvPr>
        </p:nvSpPr>
        <p:spPr>
          <a:xfrm>
            <a:off x="533400" y="5257800"/>
            <a:ext cx="7848600" cy="838200"/>
          </a:xfrm>
        </p:spPr>
        <p:txBody>
          <a:bodyPr>
            <a:normAutofit/>
          </a:bodyPr>
          <a:lstStyle>
            <a:lvl1pPr algn="r">
              <a:buNone/>
              <a:defRPr sz="1600"/>
            </a:lvl1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16F3C7A5-A48B-4E7F-9574-83D4AD72C7B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8202488" y="6381328"/>
            <a:ext cx="762000" cy="344760"/>
          </a:xfrm>
        </p:spPr>
        <p:txBody>
          <a:bodyPr/>
          <a:lstStyle>
            <a:lvl1pPr algn="r">
              <a:defRPr>
                <a:latin typeface="Arial" pitchFamily="34" charset="0"/>
                <a:cs typeface="Arial" pitchFamily="34" charset="0"/>
              </a:defRPr>
            </a:lvl1pPr>
          </a:lstStyle>
          <a:p>
            <a:pPr>
              <a:defRPr/>
            </a:pPr>
            <a:fld id="{7782110A-54A6-4951-9269-93AA72D551D4}" type="slidenum">
              <a:rPr lang="en-US" smtClean="0"/>
              <a:pPr>
                <a:defRPr/>
              </a:pPr>
              <a:t>‹#›</a:t>
            </a:fld>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72440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72440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7"/>
          <p:cNvSpPr>
            <a:spLocks noGrp="1"/>
          </p:cNvSpPr>
          <p:nvPr>
            <p:ph type="sldNum" sz="quarter" idx="10"/>
          </p:nvPr>
        </p:nvSpPr>
        <p:spPr/>
        <p:txBody>
          <a:bodyPr/>
          <a:lstStyle>
            <a:lvl1pPr>
              <a:defRPr/>
            </a:lvl1pPr>
          </a:lstStyle>
          <a:p>
            <a:pPr>
              <a:defRPr/>
            </a:pPr>
            <a:fld id="{E773FD8A-35DA-427C-B8A9-326769D337D8}" type="slidenum">
              <a:rPr lang="en-CA"/>
              <a:pPr>
                <a:defRPr/>
              </a:pPr>
              <a:t>‹#›</a:t>
            </a:fld>
            <a:endParaRPr lang="en-CA"/>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5"/>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6" name="Straight Connector 6"/>
          <p:cNvCxnSpPr/>
          <p:nvPr userDrawn="1"/>
        </p:nvCxnSpPr>
        <p:spPr>
          <a:xfrm rot="5400000">
            <a:off x="-266700" y="3162300"/>
            <a:ext cx="6326188"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514352"/>
            <a:ext cx="2286000" cy="1162050"/>
          </a:xfrm>
        </p:spPr>
        <p:txBody>
          <a:bodyPr anchor="b">
            <a:noAutofit/>
          </a:bodyPr>
          <a:lstStyle>
            <a:lvl1pPr algn="l" rtl="0">
              <a:spcBef>
                <a:spcPct val="0"/>
              </a:spcBef>
              <a:buNone/>
              <a:defRPr sz="2600" b="0">
                <a:ln>
                  <a:noFill/>
                </a:ln>
                <a:solidFill>
                  <a:schemeClr val="tx2">
                    <a:lumMod val="20000"/>
                    <a:lumOff val="80000"/>
                  </a:schemeClr>
                </a:solidFill>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lvl1pPr>
              <a:defRPr/>
            </a:lvl1pPr>
          </a:lstStyle>
          <a:p>
            <a:pPr>
              <a:defRPr/>
            </a:pPr>
            <a:fld id="{D6059CF0-4336-4C40-9A86-5D9F453632E6}" type="slidenum">
              <a:rPr lang="en-CA"/>
              <a:pPr>
                <a:defRPr/>
              </a:pPr>
              <a:t>‹#›</a:t>
            </a:fld>
            <a:endParaRPr lang="en-CA"/>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4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lang="en-US" dirty="0" smtClean="0"/>
              <a:t>Click to edit Master title style</a:t>
            </a:r>
            <a:endParaRPr lang="en-US" dirty="0"/>
          </a:p>
        </p:txBody>
      </p:sp>
      <p:sp>
        <p:nvSpPr>
          <p:cNvPr id="1027" name="Text Placeholder 29"/>
          <p:cNvSpPr>
            <a:spLocks noGrp="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lIns="0" tIns="0" rIns="0" bIns="0" anchor="b"/>
          <a:lstStyle>
            <a:lvl1pPr algn="ct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5CD30792-658E-4419-9736-8ED8F009082E}" type="slidenum">
              <a:rPr lang="en-CA"/>
              <a:pPr>
                <a:defRPr/>
              </a:pPr>
              <a:t>‹#›</a:t>
            </a:fld>
            <a:endParaRPr lang="en-CA"/>
          </a:p>
        </p:txBody>
      </p:sp>
      <p:pic>
        <p:nvPicPr>
          <p:cNvPr id="1029" name="Picture 13" descr="ICRP Logo and Title.gif"/>
          <p:cNvPicPr>
            <a:picLocks noChangeAspect="1"/>
          </p:cNvPicPr>
          <p:nvPr userDrawn="1"/>
        </p:nvPicPr>
        <p:blipFill>
          <a:blip r:embed="rId7" cstate="print">
            <a:clrChange>
              <a:clrFrom>
                <a:srgbClr val="FFFFFF"/>
              </a:clrFrom>
              <a:clrTo>
                <a:srgbClr val="FFFFFF">
                  <a:alpha val="0"/>
                </a:srgbClr>
              </a:clrTo>
            </a:clrChange>
          </a:blip>
          <a:srcRect/>
          <a:stretch>
            <a:fillRect/>
          </a:stretch>
        </p:blipFill>
        <p:spPr bwMode="auto">
          <a:xfrm>
            <a:off x="227013" y="6335713"/>
            <a:ext cx="4786312" cy="400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17" r:id="rId4"/>
    <p:sldLayoutId id="2147484223" r:id="rId5"/>
  </p:sldLayoutIdLst>
  <p:transition spd="med">
    <p:fade/>
  </p:transition>
  <p:timing>
    <p:tnLst>
      <p:par>
        <p:cTn id="1" dur="indefinite" restart="never" nodeType="tmRoot"/>
      </p:par>
    </p:tnLst>
  </p:timing>
  <p:hf hdr="0" ftr="0" dt="0"/>
  <p:txStyles>
    <p:titleStyle>
      <a:lvl1pPr algn="ctr" rtl="0" eaLnBrk="0" fontAlgn="base" hangingPunct="0">
        <a:spcBef>
          <a:spcPct val="0"/>
        </a:spcBef>
        <a:spcAft>
          <a:spcPct val="0"/>
        </a:spcAft>
        <a:defRPr sz="5000" kern="1200">
          <a:solidFill>
            <a:schemeClr val="tx2"/>
          </a:solidFill>
          <a:latin typeface="+mj-lt"/>
          <a:ea typeface="+mj-ea"/>
          <a:cs typeface="+mj-cs"/>
        </a:defRPr>
      </a:lvl1pPr>
      <a:lvl2pPr algn="ctr" rtl="0" eaLnBrk="0" fontAlgn="base" hangingPunct="0">
        <a:spcBef>
          <a:spcPct val="0"/>
        </a:spcBef>
        <a:spcAft>
          <a:spcPct val="0"/>
        </a:spcAft>
        <a:defRPr sz="5000">
          <a:solidFill>
            <a:schemeClr val="tx2"/>
          </a:solidFill>
          <a:latin typeface="Calibri" pitchFamily="34" charset="0"/>
        </a:defRPr>
      </a:lvl2pPr>
      <a:lvl3pPr algn="ctr" rtl="0" eaLnBrk="0" fontAlgn="base" hangingPunct="0">
        <a:spcBef>
          <a:spcPct val="0"/>
        </a:spcBef>
        <a:spcAft>
          <a:spcPct val="0"/>
        </a:spcAft>
        <a:defRPr sz="5000">
          <a:solidFill>
            <a:schemeClr val="tx2"/>
          </a:solidFill>
          <a:latin typeface="Calibri" pitchFamily="34" charset="0"/>
        </a:defRPr>
      </a:lvl3pPr>
      <a:lvl4pPr algn="ctr" rtl="0" eaLnBrk="0" fontAlgn="base" hangingPunct="0">
        <a:spcBef>
          <a:spcPct val="0"/>
        </a:spcBef>
        <a:spcAft>
          <a:spcPct val="0"/>
        </a:spcAft>
        <a:defRPr sz="5000">
          <a:solidFill>
            <a:schemeClr val="tx2"/>
          </a:solidFill>
          <a:latin typeface="Calibri" pitchFamily="34" charset="0"/>
        </a:defRPr>
      </a:lvl4pPr>
      <a:lvl5pPr algn="ctr" rtl="0" eaLnBrk="0" fontAlgn="base" hangingPunct="0">
        <a:spcBef>
          <a:spcPct val="0"/>
        </a:spcBef>
        <a:spcAft>
          <a:spcPct val="0"/>
        </a:spcAft>
        <a:defRPr sz="5000">
          <a:solidFill>
            <a:schemeClr val="tx2"/>
          </a:solidFill>
          <a:latin typeface="Calibri" pitchFamily="34" charset="0"/>
        </a:defRPr>
      </a:lvl5pPr>
      <a:lvl6pPr marL="457200" algn="ctr" rtl="0" fontAlgn="base">
        <a:spcBef>
          <a:spcPct val="0"/>
        </a:spcBef>
        <a:spcAft>
          <a:spcPct val="0"/>
        </a:spcAft>
        <a:defRPr sz="5000">
          <a:solidFill>
            <a:schemeClr val="tx2"/>
          </a:solidFill>
          <a:latin typeface="Calibri" pitchFamily="34" charset="0"/>
        </a:defRPr>
      </a:lvl6pPr>
      <a:lvl7pPr marL="914400" algn="ctr" rtl="0" fontAlgn="base">
        <a:spcBef>
          <a:spcPct val="0"/>
        </a:spcBef>
        <a:spcAft>
          <a:spcPct val="0"/>
        </a:spcAft>
        <a:defRPr sz="5000">
          <a:solidFill>
            <a:schemeClr val="tx2"/>
          </a:solidFill>
          <a:latin typeface="Calibri" pitchFamily="34" charset="0"/>
        </a:defRPr>
      </a:lvl7pPr>
      <a:lvl8pPr marL="1371600" algn="ctr" rtl="0" fontAlgn="base">
        <a:spcBef>
          <a:spcPct val="0"/>
        </a:spcBef>
        <a:spcAft>
          <a:spcPct val="0"/>
        </a:spcAft>
        <a:defRPr sz="5000">
          <a:solidFill>
            <a:schemeClr val="tx2"/>
          </a:solidFill>
          <a:latin typeface="Calibri" pitchFamily="34" charset="0"/>
        </a:defRPr>
      </a:lvl8pPr>
      <a:lvl9pPr marL="1828800" algn="ctr"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83763"/>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rgbClr val="083763"/>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rgbClr val="083763"/>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83763"/>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83763"/>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25352"/>
            <a:ext cx="7851648" cy="2971800"/>
          </a:xfrm>
        </p:spPr>
        <p:txBody>
          <a:bodyPr>
            <a:noAutofit/>
          </a:bodyPr>
          <a:lstStyle/>
          <a:p>
            <a:r>
              <a:rPr lang="en-US" sz="3600" dirty="0" smtClean="0">
                <a:solidFill>
                  <a:schemeClr val="tx1"/>
                </a:solidFill>
              </a:rPr>
              <a:t>ICRP PUBLICATION 113</a:t>
            </a:r>
            <a:br>
              <a:rPr lang="en-US" sz="3600" dirty="0" smtClean="0">
                <a:solidFill>
                  <a:schemeClr val="tx1"/>
                </a:solidFill>
              </a:rPr>
            </a:br>
            <a:r>
              <a:rPr lang="en-US" sz="3600" dirty="0" smtClean="0">
                <a:solidFill>
                  <a:schemeClr val="tx1"/>
                </a:solidFill>
              </a:rPr>
              <a:t>Education and Training in</a:t>
            </a:r>
            <a:br>
              <a:rPr lang="en-US" sz="3600" dirty="0" smtClean="0">
                <a:solidFill>
                  <a:schemeClr val="tx1"/>
                </a:solidFill>
              </a:rPr>
            </a:br>
            <a:r>
              <a:rPr lang="en-US" sz="3600" dirty="0" smtClean="0">
                <a:solidFill>
                  <a:schemeClr val="tx1"/>
                </a:solidFill>
              </a:rPr>
              <a:t>Radiological Protection for Diagnostic</a:t>
            </a:r>
            <a:br>
              <a:rPr lang="en-US" sz="3600" dirty="0" smtClean="0">
                <a:solidFill>
                  <a:schemeClr val="tx1"/>
                </a:solidFill>
              </a:rPr>
            </a:br>
            <a:r>
              <a:rPr lang="en-US" sz="3600" dirty="0" smtClean="0">
                <a:solidFill>
                  <a:schemeClr val="tx1"/>
                </a:solidFill>
              </a:rPr>
              <a:t>and Interventional Procedures</a:t>
            </a:r>
            <a:br>
              <a:rPr lang="en-US" sz="3600" dirty="0" smtClean="0">
                <a:solidFill>
                  <a:schemeClr val="tx1"/>
                </a:solidFill>
              </a:rPr>
            </a:br>
            <a:endParaRPr lang="en-CA" sz="1800" i="1" dirty="0">
              <a:solidFill>
                <a:schemeClr val="tx1"/>
              </a:solidFill>
            </a:endParaRPr>
          </a:p>
        </p:txBody>
      </p:sp>
      <p:sp>
        <p:nvSpPr>
          <p:cNvPr id="16387" name="Subtitle 2"/>
          <p:cNvSpPr>
            <a:spLocks noGrp="1"/>
          </p:cNvSpPr>
          <p:nvPr>
            <p:ph type="subTitle" idx="1"/>
          </p:nvPr>
        </p:nvSpPr>
        <p:spPr>
          <a:xfrm>
            <a:off x="533400" y="4953000"/>
            <a:ext cx="7854696" cy="1066800"/>
          </a:xfrm>
        </p:spPr>
        <p:txBody>
          <a:bodyPr/>
          <a:lstStyle/>
          <a:p>
            <a:r>
              <a:rPr lang="en-GB" sz="2800" b="1" dirty="0" smtClean="0">
                <a:effectLst>
                  <a:outerShdw blurRad="38100" dist="25400" dir="5400000" algn="tl" rotWithShape="0">
                    <a:srgbClr val="000000">
                      <a:alpha val="43000"/>
                    </a:srgbClr>
                  </a:outerShdw>
                </a:effectLst>
                <a:latin typeface="+mj-lt"/>
                <a:ea typeface="+mj-ea"/>
                <a:cs typeface="+mj-cs"/>
              </a:rPr>
              <a:t>EDUCATIONAL SLIDES (E. </a:t>
            </a:r>
            <a:r>
              <a:rPr lang="en-GB" sz="2800" b="1" dirty="0" err="1" smtClean="0">
                <a:effectLst>
                  <a:outerShdw blurRad="38100" dist="25400" dir="5400000" algn="tl" rotWithShape="0">
                    <a:srgbClr val="000000">
                      <a:alpha val="43000"/>
                    </a:srgbClr>
                  </a:outerShdw>
                </a:effectLst>
                <a:latin typeface="+mj-lt"/>
                <a:ea typeface="+mj-ea"/>
                <a:cs typeface="+mj-cs"/>
              </a:rPr>
              <a:t>Vano</a:t>
            </a:r>
            <a:r>
              <a:rPr lang="en-GB" sz="2800" b="1" dirty="0" smtClean="0">
                <a:effectLst>
                  <a:outerShdw blurRad="38100" dist="25400" dir="5400000" algn="tl" rotWithShape="0">
                    <a:srgbClr val="000000">
                      <a:alpha val="43000"/>
                    </a:srgbClr>
                  </a:outerShdw>
                </a:effectLst>
                <a:latin typeface="+mj-lt"/>
                <a:ea typeface="+mj-ea"/>
                <a:cs typeface="+mj-cs"/>
              </a:rPr>
              <a:t> and C. Martin)</a:t>
            </a:r>
          </a:p>
          <a:p>
            <a:r>
              <a:rPr lang="en-GB" sz="2800" b="1" dirty="0" smtClean="0">
                <a:effectLst>
                  <a:outerShdw blurRad="38100" dist="25400" dir="5400000" algn="tl" rotWithShape="0">
                    <a:srgbClr val="000000">
                      <a:alpha val="43000"/>
                    </a:srgbClr>
                  </a:outerShdw>
                </a:effectLst>
                <a:latin typeface="+mj-lt"/>
                <a:ea typeface="+mj-ea"/>
                <a:cs typeface="+mj-cs"/>
              </a:rPr>
              <a:t>Version  12</a:t>
            </a:r>
            <a:r>
              <a:rPr lang="en-GB" sz="2800" b="1" baseline="30000" dirty="0" smtClean="0">
                <a:effectLst>
                  <a:outerShdw blurRad="38100" dist="25400" dir="5400000" algn="tl" rotWithShape="0">
                    <a:srgbClr val="000000">
                      <a:alpha val="43000"/>
                    </a:srgbClr>
                  </a:outerShdw>
                </a:effectLst>
                <a:latin typeface="+mj-lt"/>
                <a:ea typeface="+mj-ea"/>
                <a:cs typeface="+mj-cs"/>
              </a:rPr>
              <a:t>th</a:t>
            </a:r>
            <a:r>
              <a:rPr lang="en-GB" sz="2800" b="1" dirty="0" smtClean="0">
                <a:effectLst>
                  <a:outerShdw blurRad="38100" dist="25400" dir="5400000" algn="tl" rotWithShape="0">
                    <a:srgbClr val="000000">
                      <a:alpha val="43000"/>
                    </a:srgbClr>
                  </a:outerShdw>
                </a:effectLst>
                <a:latin typeface="+mj-lt"/>
                <a:ea typeface="+mj-ea"/>
                <a:cs typeface="+mj-cs"/>
              </a:rPr>
              <a:t> March 2015</a:t>
            </a:r>
          </a:p>
          <a:p>
            <a:endParaRPr lang="en-CA" sz="2400" dirty="0" smtClean="0">
              <a:latin typeface="Arial Black" panose="020B0A04020102020204"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400" b="1" dirty="0" smtClean="0">
                <a:solidFill>
                  <a:schemeClr val="tx1"/>
                </a:solidFill>
                <a:latin typeface="Arial" pitchFamily="34" charset="0"/>
                <a:cs typeface="Arial" pitchFamily="34" charset="0"/>
              </a:rPr>
              <a:t>RECOMMENDATIONS (5) Medical and other healthcare professionals using radiation techniques</a:t>
            </a:r>
            <a:endParaRPr lang="en-GB" sz="24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484784"/>
            <a:ext cx="8534400" cy="4680520"/>
          </a:xfrm>
        </p:spPr>
        <p:txBody>
          <a:bodyPr/>
          <a:lstStyle/>
          <a:p>
            <a:pPr marL="457200" indent="-457200" algn="just"/>
            <a:r>
              <a:rPr lang="en-US" sz="2400" dirty="0" smtClean="0">
                <a:latin typeface="Arial" pitchFamily="34" charset="0"/>
                <a:cs typeface="Arial" pitchFamily="34" charset="0"/>
              </a:rPr>
              <a:t>Interventional procedures can involve high doses of radiation, and the special radiological risk needs to be taken into account if deterministic effects on the skin are to be avoided. </a:t>
            </a:r>
            <a:r>
              <a:rPr lang="en-US" sz="2400" b="1" dirty="0" smtClean="0">
                <a:latin typeface="Arial" pitchFamily="34" charset="0"/>
                <a:cs typeface="Arial" pitchFamily="34" charset="0"/>
              </a:rPr>
              <a:t>ICRP Publication 85 ICRP proposed a second level of RP training for interventional radiologists and cardiologists, in addition to the training recommended for other physicians who use X-rays.</a:t>
            </a:r>
            <a:r>
              <a:rPr lang="en-US" sz="2400" dirty="0" smtClean="0">
                <a:latin typeface="Arial" pitchFamily="34" charset="0"/>
                <a:cs typeface="Arial" pitchFamily="34" charset="0"/>
              </a:rPr>
              <a:t> This should </a:t>
            </a:r>
            <a:r>
              <a:rPr lang="en-US" sz="2400" b="1" dirty="0" smtClean="0">
                <a:latin typeface="Arial" pitchFamily="34" charset="0"/>
                <a:cs typeface="Arial" pitchFamily="34" charset="0"/>
              </a:rPr>
              <a:t>also be applied to other medical doctors conducting interventional fluoroscopy-guided procedures</a:t>
            </a:r>
            <a:r>
              <a:rPr lang="en-US" sz="2400" dirty="0" smtClean="0">
                <a:latin typeface="Arial" pitchFamily="34" charset="0"/>
                <a:cs typeface="Arial" pitchFamily="34" charset="0"/>
              </a:rPr>
              <a:t> (e.g. vascular surgeons).</a:t>
            </a: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10</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400" b="1" dirty="0" smtClean="0">
                <a:solidFill>
                  <a:schemeClr val="tx1"/>
                </a:solidFill>
                <a:latin typeface="Arial" pitchFamily="34" charset="0"/>
                <a:cs typeface="Arial" pitchFamily="34" charset="0"/>
              </a:rPr>
              <a:t>RECOMMENDATIONS (6) Medical and other healthcare professionals using radiation techniques</a:t>
            </a:r>
            <a:endParaRPr lang="en-GB" sz="24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484784"/>
            <a:ext cx="8534400" cy="4680520"/>
          </a:xfrm>
        </p:spPr>
        <p:txBody>
          <a:bodyPr/>
          <a:lstStyle/>
          <a:p>
            <a:pPr marL="457200" indent="-457200" algn="just"/>
            <a:r>
              <a:rPr lang="en-US" sz="2400" dirty="0" smtClean="0">
                <a:latin typeface="Arial" pitchFamily="34" charset="0"/>
                <a:cs typeface="Arial" pitchFamily="34" charset="0"/>
              </a:rPr>
              <a:t>Training in RP given to interventional cardiologists and other medical doctors conducting interventional fluoroscopy-guided procedures (e.g. vascular surgeons) in most countries is limited. </a:t>
            </a:r>
          </a:p>
          <a:p>
            <a:pPr marL="457200" indent="-457200" algn="just"/>
            <a:r>
              <a:rPr lang="en-US" sz="2400" dirty="0" smtClean="0">
                <a:latin typeface="Arial" pitchFamily="34" charset="0"/>
                <a:cs typeface="Arial" pitchFamily="34" charset="0"/>
              </a:rPr>
              <a:t>Dentists </a:t>
            </a:r>
            <a:r>
              <a:rPr lang="en-US" sz="2400" dirty="0" smtClean="0">
                <a:latin typeface="Arial" pitchFamily="34" charset="0"/>
                <a:cs typeface="Arial" pitchFamily="34" charset="0"/>
              </a:rPr>
              <a:t>undertake </a:t>
            </a:r>
            <a:r>
              <a:rPr lang="en-US" sz="2400" dirty="0" smtClean="0">
                <a:latin typeface="Arial" pitchFamily="34" charset="0"/>
                <a:cs typeface="Arial" pitchFamily="34" charset="0"/>
              </a:rPr>
              <a:t>the roles of referrer, practitioner and </a:t>
            </a:r>
            <a:r>
              <a:rPr lang="en-US" sz="2400" dirty="0" smtClean="0">
                <a:latin typeface="Arial" pitchFamily="34" charset="0"/>
                <a:cs typeface="Arial" pitchFamily="34" charset="0"/>
              </a:rPr>
              <a:t>operator when taking X-rays </a:t>
            </a:r>
            <a:r>
              <a:rPr lang="en-US" sz="2400" dirty="0" smtClean="0">
                <a:latin typeface="Arial" pitchFamily="34" charset="0"/>
                <a:cs typeface="Arial" pitchFamily="34" charset="0"/>
              </a:rPr>
              <a:t>and training in RP is still missing in some countries.</a:t>
            </a:r>
          </a:p>
          <a:p>
            <a:pPr marL="457200" indent="-457200" algn="just"/>
            <a:r>
              <a:rPr lang="en-US" sz="2400" b="1" dirty="0" smtClean="0">
                <a:latin typeface="Arial" pitchFamily="34" charset="0"/>
                <a:cs typeface="Arial" pitchFamily="34" charset="0"/>
              </a:rPr>
              <a:t>The Commission considers that provision of more RP training for these groups should be a priority.</a:t>
            </a:r>
            <a:endParaRPr lang="en-GB" sz="2400" b="1"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11</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800" b="1" dirty="0" smtClean="0">
                <a:solidFill>
                  <a:schemeClr val="tx1"/>
                </a:solidFill>
                <a:latin typeface="Arial" pitchFamily="34" charset="0"/>
                <a:cs typeface="Arial" pitchFamily="34" charset="0"/>
              </a:rPr>
              <a:t>RECOMMENDATIONS (7) Medical Physicist</a:t>
            </a:r>
            <a:endParaRPr lang="en-GB" sz="28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484784"/>
            <a:ext cx="8534400" cy="4680520"/>
          </a:xfrm>
        </p:spPr>
        <p:txBody>
          <a:bodyPr/>
          <a:lstStyle/>
          <a:p>
            <a:pPr marL="457200" indent="-457200" algn="just"/>
            <a:r>
              <a:rPr lang="en-US" sz="2400" b="1" dirty="0" smtClean="0">
                <a:latin typeface="Arial" pitchFamily="34" charset="0"/>
                <a:cs typeface="Arial" pitchFamily="34" charset="0"/>
              </a:rPr>
              <a:t>Medical physicists working in RP, nuclear medicine, and diagnostic radiology should have the highest level of training in RP</a:t>
            </a:r>
            <a:r>
              <a:rPr lang="en-US" sz="2400" dirty="0" smtClean="0">
                <a:latin typeface="Arial" pitchFamily="34" charset="0"/>
                <a:cs typeface="Arial" pitchFamily="34" charset="0"/>
              </a:rPr>
              <a:t> as they have additional responsibilities as trainers in RP for most clinicians.</a:t>
            </a:r>
          </a:p>
          <a:p>
            <a:pPr marL="457200" indent="-457200" algn="just"/>
            <a:r>
              <a:rPr lang="en-US" sz="2400" dirty="0" smtClean="0">
                <a:latin typeface="Arial" pitchFamily="34" charset="0"/>
                <a:cs typeface="Arial" pitchFamily="34" charset="0"/>
              </a:rPr>
              <a:t>Medical physicists should </a:t>
            </a:r>
            <a:r>
              <a:rPr lang="en-US" sz="2400" b="1" dirty="0" smtClean="0">
                <a:latin typeface="Arial" pitchFamily="34" charset="0"/>
                <a:cs typeface="Arial" pitchFamily="34" charset="0"/>
              </a:rPr>
              <a:t>have proven knowledge and professional competency by way of professional certification or state registration </a:t>
            </a:r>
            <a:r>
              <a:rPr lang="en-US" sz="2400" dirty="0" smtClean="0">
                <a:latin typeface="Arial" pitchFamily="34" charset="0"/>
                <a:cs typeface="Arial" pitchFamily="34" charset="0"/>
              </a:rPr>
              <a:t>before they are allowed to practice independently and to teach other medical professionals. They should also enter into a continuing professional development scheme.</a:t>
            </a:r>
            <a:endParaRPr lang="en-GB" sz="2400"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12</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600" b="1" dirty="0" smtClean="0">
                <a:solidFill>
                  <a:schemeClr val="tx1"/>
                </a:solidFill>
                <a:latin typeface="Arial" pitchFamily="34" charset="0"/>
                <a:cs typeface="Arial" pitchFamily="34" charset="0"/>
              </a:rPr>
              <a:t>RECOMMENDATIONS (8) Healthcare professionals working in an environment where radiation is used </a:t>
            </a:r>
            <a:endParaRPr lang="en-GB" sz="26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340768"/>
            <a:ext cx="8534400" cy="4824536"/>
          </a:xfrm>
        </p:spPr>
        <p:txBody>
          <a:bodyPr/>
          <a:lstStyle/>
          <a:p>
            <a:pPr marL="457200" indent="-457200" algn="just"/>
            <a:r>
              <a:rPr lang="en-US" sz="2400" b="1" dirty="0" smtClean="0">
                <a:latin typeface="Arial" pitchFamily="34" charset="0"/>
                <a:cs typeface="Arial" pitchFamily="34" charset="0"/>
              </a:rPr>
              <a:t>Nurses and other healthcare professionals </a:t>
            </a:r>
            <a:r>
              <a:rPr lang="en-US" sz="2400" dirty="0" smtClean="0">
                <a:latin typeface="Arial" pitchFamily="34" charset="0"/>
                <a:cs typeface="Arial" pitchFamily="34" charset="0"/>
              </a:rPr>
              <a:t>assisting in fluoroscopic procedures </a:t>
            </a:r>
            <a:r>
              <a:rPr lang="en-US" sz="2400" b="1" dirty="0" smtClean="0">
                <a:latin typeface="Arial" pitchFamily="34" charset="0"/>
                <a:cs typeface="Arial" pitchFamily="34" charset="0"/>
              </a:rPr>
              <a:t>require knowledge of the risks </a:t>
            </a:r>
            <a:r>
              <a:rPr lang="en-US" sz="2400" dirty="0" smtClean="0">
                <a:latin typeface="Arial" pitchFamily="34" charset="0"/>
                <a:cs typeface="Arial" pitchFamily="34" charset="0"/>
              </a:rPr>
              <a:t>and precautions to </a:t>
            </a:r>
            <a:r>
              <a:rPr lang="en-US" sz="2400" dirty="0" err="1" smtClean="0">
                <a:latin typeface="Arial" pitchFamily="34" charset="0"/>
                <a:cs typeface="Arial" pitchFamily="34" charset="0"/>
              </a:rPr>
              <a:t>minimise</a:t>
            </a:r>
            <a:r>
              <a:rPr lang="en-US" sz="2400" dirty="0" smtClean="0">
                <a:latin typeface="Arial" pitchFamily="34" charset="0"/>
                <a:cs typeface="Arial" pitchFamily="34" charset="0"/>
              </a:rPr>
              <a:t> their exposure and that of others.</a:t>
            </a:r>
          </a:p>
          <a:p>
            <a:pPr marL="457200" indent="-457200" algn="just"/>
            <a:r>
              <a:rPr lang="en-US" sz="2400" b="1" dirty="0" smtClean="0">
                <a:latin typeface="Arial" pitchFamily="34" charset="0"/>
                <a:cs typeface="Arial" pitchFamily="34" charset="0"/>
              </a:rPr>
              <a:t>Radiographers, nuclear medicine technologists and X-ray technologists </a:t>
            </a:r>
            <a:r>
              <a:rPr lang="en-US" sz="2400" dirty="0" smtClean="0">
                <a:latin typeface="Arial" pitchFamily="34" charset="0"/>
                <a:cs typeface="Arial" pitchFamily="34" charset="0"/>
              </a:rPr>
              <a:t>will all require substantial training in RP as this represents a core aspect of their work and they will contribute to the training of others.</a:t>
            </a: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13</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600" b="1" dirty="0" smtClean="0">
                <a:solidFill>
                  <a:schemeClr val="tx1"/>
                </a:solidFill>
                <a:latin typeface="Arial" pitchFamily="34" charset="0"/>
                <a:cs typeface="Arial" pitchFamily="34" charset="0"/>
              </a:rPr>
              <a:t>RECOMMENDATIONS (9) Healthcare professionals working in an environment where radiation is used </a:t>
            </a:r>
            <a:endParaRPr lang="en-GB" sz="26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340768"/>
            <a:ext cx="8534400" cy="5040560"/>
          </a:xfrm>
        </p:spPr>
        <p:txBody>
          <a:bodyPr/>
          <a:lstStyle/>
          <a:p>
            <a:pPr marL="457200" indent="-457200" algn="just"/>
            <a:r>
              <a:rPr lang="en-US" sz="2400" b="1" dirty="0" smtClean="0">
                <a:latin typeface="Arial" pitchFamily="34" charset="0"/>
                <a:cs typeface="Arial" pitchFamily="34" charset="0"/>
              </a:rPr>
              <a:t>Maintenance engineers and applications specialists </a:t>
            </a:r>
            <a:r>
              <a:rPr lang="en-US" sz="2400" dirty="0" smtClean="0">
                <a:latin typeface="Arial" pitchFamily="34" charset="0"/>
                <a:cs typeface="Arial" pitchFamily="34" charset="0"/>
              </a:rPr>
              <a:t>currently receive some training in RP, but this may be primarily focused on RP of staff. </a:t>
            </a:r>
            <a:r>
              <a:rPr lang="en-US" sz="2400" b="1" dirty="0" smtClean="0">
                <a:latin typeface="Arial" pitchFamily="34" charset="0"/>
                <a:cs typeface="Arial" pitchFamily="34" charset="0"/>
              </a:rPr>
              <a:t>Training on RP of patients needs to be expanded</a:t>
            </a:r>
            <a:r>
              <a:rPr lang="en-US" sz="2400" dirty="0" smtClean="0">
                <a:latin typeface="Arial" pitchFamily="34" charset="0"/>
                <a:cs typeface="Arial" pitchFamily="34" charset="0"/>
              </a:rPr>
              <a:t>, particularly in relation to CT, digital radiology and new equipment.</a:t>
            </a:r>
          </a:p>
          <a:p>
            <a:pPr marL="457200" indent="-457200" algn="just"/>
            <a:r>
              <a:rPr lang="en-US" sz="2400" dirty="0" smtClean="0">
                <a:latin typeface="Arial" pitchFamily="34" charset="0"/>
                <a:cs typeface="Arial" pitchFamily="34" charset="0"/>
              </a:rPr>
              <a:t>The Commission recommends </a:t>
            </a:r>
            <a:r>
              <a:rPr lang="en-US" sz="2400" b="1" dirty="0" smtClean="0">
                <a:latin typeface="Arial" pitchFamily="34" charset="0"/>
                <a:cs typeface="Arial" pitchFamily="34" charset="0"/>
              </a:rPr>
              <a:t>training for radionuclide laboratory staff</a:t>
            </a:r>
            <a:r>
              <a:rPr lang="en-US" sz="2400" dirty="0" smtClean="0">
                <a:latin typeface="Arial" pitchFamily="34" charset="0"/>
                <a:cs typeface="Arial" pitchFamily="34" charset="0"/>
              </a:rPr>
              <a:t> related to their practice. This may be of rather longer duration as staff members may work with </a:t>
            </a:r>
            <a:r>
              <a:rPr lang="en-US" sz="2400" dirty="0" err="1" smtClean="0">
                <a:latin typeface="Arial" pitchFamily="34" charset="0"/>
                <a:cs typeface="Arial" pitchFamily="34" charset="0"/>
              </a:rPr>
              <a:t>radionuclides</a:t>
            </a:r>
            <a:r>
              <a:rPr lang="en-US" sz="2400" dirty="0" smtClean="0">
                <a:latin typeface="Arial" pitchFamily="34" charset="0"/>
                <a:cs typeface="Arial" pitchFamily="34" charset="0"/>
              </a:rPr>
              <a:t> on a full-time basis.</a:t>
            </a:r>
          </a:p>
          <a:p>
            <a:pPr marL="457200" indent="-457200" algn="just"/>
            <a:r>
              <a:rPr lang="en-US" sz="2400" b="1" dirty="0" err="1" smtClean="0">
                <a:latin typeface="Arial" pitchFamily="34" charset="0"/>
                <a:cs typeface="Arial" pitchFamily="34" charset="0"/>
              </a:rPr>
              <a:t>Radiopharmacists</a:t>
            </a:r>
            <a:r>
              <a:rPr lang="en-US" sz="2400" dirty="0" smtClean="0">
                <a:latin typeface="Arial" pitchFamily="34" charset="0"/>
                <a:cs typeface="Arial" pitchFamily="34" charset="0"/>
              </a:rPr>
              <a:t> </a:t>
            </a:r>
            <a:r>
              <a:rPr lang="en-US" sz="2400" dirty="0" smtClean="0">
                <a:latin typeface="Arial" pitchFamily="34" charset="0"/>
                <a:cs typeface="Arial" pitchFamily="34" charset="0"/>
              </a:rPr>
              <a:t>should also be trained in basic aspects of RP and the importance of accuracy in activity of the sources, avoiding mistakes and limiting contamination.</a:t>
            </a:r>
            <a:endParaRPr lang="en-GB" sz="2400"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14</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600" b="1" dirty="0" smtClean="0">
                <a:solidFill>
                  <a:schemeClr val="tx1"/>
                </a:solidFill>
                <a:latin typeface="Arial" pitchFamily="34" charset="0"/>
                <a:cs typeface="Arial" pitchFamily="34" charset="0"/>
              </a:rPr>
              <a:t>RECOMMENDATIONS (10) RP training and courses for non-radiation specialists</a:t>
            </a:r>
            <a:endParaRPr lang="en-GB" sz="26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340768"/>
            <a:ext cx="8534400" cy="4824536"/>
          </a:xfrm>
        </p:spPr>
        <p:txBody>
          <a:bodyPr/>
          <a:lstStyle/>
          <a:p>
            <a:pPr marL="457200" indent="-457200" algn="just"/>
            <a:r>
              <a:rPr lang="en-US" sz="2300" b="1" dirty="0" smtClean="0">
                <a:latin typeface="Arial" pitchFamily="34" charset="0"/>
                <a:cs typeface="Arial" pitchFamily="34" charset="0"/>
              </a:rPr>
              <a:t>It is essential that courses on RP for medical professionals are perceived as relevant and necessary</a:t>
            </a:r>
            <a:r>
              <a:rPr lang="en-US" sz="2300" dirty="0" smtClean="0">
                <a:latin typeface="Arial" pitchFamily="34" charset="0"/>
                <a:cs typeface="Arial" pitchFamily="34" charset="0"/>
              </a:rPr>
              <a:t>, and only require a limited time commitment so that individuals can be persuaded of the advantages of attending.</a:t>
            </a:r>
          </a:p>
          <a:p>
            <a:pPr marL="457200" indent="-457200" algn="just"/>
            <a:r>
              <a:rPr lang="en-US" sz="2300" dirty="0" smtClean="0">
                <a:latin typeface="Arial" pitchFamily="34" charset="0"/>
                <a:cs typeface="Arial" pitchFamily="34" charset="0"/>
              </a:rPr>
              <a:t>Training activities in RP </a:t>
            </a:r>
            <a:r>
              <a:rPr lang="en-US" sz="2300" b="1" dirty="0" smtClean="0">
                <a:latin typeface="Arial" pitchFamily="34" charset="0"/>
                <a:cs typeface="Arial" pitchFamily="34" charset="0"/>
              </a:rPr>
              <a:t>should be followed by an evaluation of the knowledge acquired</a:t>
            </a:r>
            <a:r>
              <a:rPr lang="en-US" sz="2300" dirty="0" smtClean="0">
                <a:latin typeface="Arial" pitchFamily="34" charset="0"/>
                <a:cs typeface="Arial" pitchFamily="34" charset="0"/>
              </a:rPr>
              <a:t> from the training </a:t>
            </a:r>
            <a:r>
              <a:rPr lang="en-US" sz="2300" dirty="0" err="1" smtClean="0">
                <a:latin typeface="Arial" pitchFamily="34" charset="0"/>
                <a:cs typeface="Arial" pitchFamily="34" charset="0"/>
              </a:rPr>
              <a:t>programme</a:t>
            </a:r>
            <a:r>
              <a:rPr lang="en-US" sz="2300" dirty="0" smtClean="0">
                <a:latin typeface="Arial" pitchFamily="34" charset="0"/>
                <a:cs typeface="Arial" pitchFamily="34" charset="0"/>
              </a:rPr>
              <a:t>. This will allow the accreditation of the training for the attendants. Basic details should be given in the diplomas or certificates awarded to those attending a training </a:t>
            </a:r>
            <a:r>
              <a:rPr lang="en-US" sz="2300" dirty="0" err="1" smtClean="0">
                <a:latin typeface="Arial" pitchFamily="34" charset="0"/>
                <a:cs typeface="Arial" pitchFamily="34" charset="0"/>
              </a:rPr>
              <a:t>programme</a:t>
            </a:r>
            <a:r>
              <a:rPr lang="en-US" sz="2300" dirty="0" smtClean="0">
                <a:latin typeface="Arial" pitchFamily="34" charset="0"/>
                <a:cs typeface="Arial" pitchFamily="34" charset="0"/>
              </a:rPr>
              <a:t> in RP.</a:t>
            </a:r>
          </a:p>
          <a:p>
            <a:pPr marL="457200" indent="-457200" algn="just"/>
            <a:r>
              <a:rPr lang="en-US" sz="2300" dirty="0" smtClean="0">
                <a:latin typeface="Arial" pitchFamily="34" charset="0"/>
                <a:cs typeface="Arial" pitchFamily="34" charset="0"/>
              </a:rPr>
              <a:t>Education and training in RP should be </a:t>
            </a:r>
            <a:r>
              <a:rPr lang="en-US" sz="2300" b="1" dirty="0" smtClean="0">
                <a:latin typeface="Arial" pitchFamily="34" charset="0"/>
                <a:cs typeface="Arial" pitchFamily="34" charset="0"/>
              </a:rPr>
              <a:t>complemented by formal examination systems to test competency </a:t>
            </a:r>
            <a:r>
              <a:rPr lang="en-US" sz="2300" dirty="0" smtClean="0">
                <a:latin typeface="Arial" pitchFamily="34" charset="0"/>
                <a:cs typeface="Arial" pitchFamily="34" charset="0"/>
              </a:rPr>
              <a:t>before the person is awarded certification.</a:t>
            </a:r>
            <a:endParaRPr lang="en-GB" sz="2300"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15</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600" b="1" dirty="0" smtClean="0">
                <a:solidFill>
                  <a:schemeClr val="tx1"/>
                </a:solidFill>
                <a:latin typeface="Arial" pitchFamily="34" charset="0"/>
                <a:cs typeface="Arial" pitchFamily="34" charset="0"/>
              </a:rPr>
              <a:t>RECOMMENDATIONS (11) RP training and courses for non-radiation specialists</a:t>
            </a:r>
            <a:endParaRPr lang="en-GB" sz="26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340768"/>
            <a:ext cx="8534400" cy="4824536"/>
          </a:xfrm>
        </p:spPr>
        <p:txBody>
          <a:bodyPr/>
          <a:lstStyle/>
          <a:p>
            <a:pPr marL="457200" indent="-457200" algn="just"/>
            <a:r>
              <a:rPr lang="en-US" sz="2400" dirty="0" smtClean="0">
                <a:latin typeface="Arial" pitchFamily="34" charset="0"/>
                <a:cs typeface="Arial" pitchFamily="34" charset="0"/>
              </a:rPr>
              <a:t>If certification in RP is required for some practices (e.g. interventional cardiology) </a:t>
            </a:r>
            <a:r>
              <a:rPr lang="en-US" sz="2400" b="1" dirty="0" smtClean="0">
                <a:latin typeface="Arial" pitchFamily="34" charset="0"/>
                <a:cs typeface="Arial" pitchFamily="34" charset="0"/>
              </a:rPr>
              <a:t>the certificate should be obtained before a professional is involved in </a:t>
            </a:r>
            <a:r>
              <a:rPr lang="en-US" sz="2400" b="1" dirty="0" err="1" smtClean="0">
                <a:latin typeface="Arial" pitchFamily="34" charset="0"/>
                <a:cs typeface="Arial" pitchFamily="34" charset="0"/>
              </a:rPr>
              <a:t>practising</a:t>
            </a:r>
            <a:r>
              <a:rPr lang="en-US" sz="2400" b="1" dirty="0" smtClean="0">
                <a:latin typeface="Arial" pitchFamily="34" charset="0"/>
                <a:cs typeface="Arial" pitchFamily="34" charset="0"/>
              </a:rPr>
              <a:t> the specialty at a specific centre</a:t>
            </a:r>
            <a:r>
              <a:rPr lang="en-US" sz="2400" dirty="0" smtClean="0">
                <a:latin typeface="Arial" pitchFamily="34" charset="0"/>
                <a:cs typeface="Arial" pitchFamily="34" charset="0"/>
              </a:rPr>
              <a:t>. If the requirement is introduced in a country once the professionals are already working in the specialty, the different healthcare providers will need to make the resources available to train their own professionals in RP.</a:t>
            </a:r>
          </a:p>
          <a:p>
            <a:pPr marL="457200" indent="-457200" algn="just"/>
            <a:r>
              <a:rPr lang="en-US" sz="2400" dirty="0" smtClean="0">
                <a:latin typeface="Arial" pitchFamily="34" charset="0"/>
                <a:cs typeface="Arial" pitchFamily="34" charset="0"/>
              </a:rPr>
              <a:t>Part of the follow-up to maintain the accreditation of </a:t>
            </a:r>
            <a:r>
              <a:rPr lang="en-US" sz="2400" dirty="0" err="1" smtClean="0">
                <a:latin typeface="Arial" pitchFamily="34" charset="0"/>
                <a:cs typeface="Arial" pitchFamily="34" charset="0"/>
              </a:rPr>
              <a:t>organisations</a:t>
            </a:r>
            <a:r>
              <a:rPr lang="en-US" sz="2400" dirty="0" smtClean="0">
                <a:latin typeface="Arial" pitchFamily="34" charset="0"/>
                <a:cs typeface="Arial" pitchFamily="34" charset="0"/>
              </a:rPr>
              <a:t> providing training should be </a:t>
            </a:r>
            <a:r>
              <a:rPr lang="en-US" sz="2400" b="1" dirty="0" smtClean="0">
                <a:latin typeface="Arial" pitchFamily="34" charset="0"/>
                <a:cs typeface="Arial" pitchFamily="34" charset="0"/>
              </a:rPr>
              <a:t>analyses of results from surveys of participant responses </a:t>
            </a:r>
            <a:r>
              <a:rPr lang="en-US" sz="2400" dirty="0" smtClean="0">
                <a:latin typeface="Arial" pitchFamily="34" charset="0"/>
                <a:cs typeface="Arial" pitchFamily="34" charset="0"/>
              </a:rPr>
              <a:t>at the end of training courses or training activities.</a:t>
            </a:r>
            <a:endParaRPr lang="en-GB" sz="2400"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16</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600" b="1" dirty="0" smtClean="0">
                <a:solidFill>
                  <a:schemeClr val="tx1"/>
                </a:solidFill>
                <a:latin typeface="Arial" pitchFamily="34" charset="0"/>
                <a:cs typeface="Arial" pitchFamily="34" charset="0"/>
              </a:rPr>
              <a:t>RECOMMENDATIONS (12) RP training and courses for non-radiation specialists</a:t>
            </a:r>
            <a:endParaRPr lang="en-GB" sz="26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340768"/>
            <a:ext cx="8534400" cy="4824536"/>
          </a:xfrm>
        </p:spPr>
        <p:txBody>
          <a:bodyPr/>
          <a:lstStyle/>
          <a:p>
            <a:pPr marL="457200" indent="-457200" algn="just"/>
            <a:r>
              <a:rPr lang="en-US" sz="2400" dirty="0" smtClean="0">
                <a:latin typeface="Arial" pitchFamily="34" charset="0"/>
                <a:cs typeface="Arial" pitchFamily="34" charset="0"/>
              </a:rPr>
              <a:t>Training </a:t>
            </a:r>
            <a:r>
              <a:rPr lang="en-US" sz="2400" dirty="0" err="1" smtClean="0">
                <a:latin typeface="Arial" pitchFamily="34" charset="0"/>
                <a:cs typeface="Arial" pitchFamily="34" charset="0"/>
              </a:rPr>
              <a:t>programmes</a:t>
            </a:r>
            <a:r>
              <a:rPr lang="en-US" sz="2400" dirty="0" smtClean="0">
                <a:latin typeface="Arial" pitchFamily="34" charset="0"/>
                <a:cs typeface="Arial" pitchFamily="34" charset="0"/>
              </a:rPr>
              <a:t> </a:t>
            </a:r>
            <a:r>
              <a:rPr lang="en-US" sz="2400" b="1" dirty="0" smtClean="0">
                <a:latin typeface="Arial" pitchFamily="34" charset="0"/>
                <a:cs typeface="Arial" pitchFamily="34" charset="0"/>
              </a:rPr>
              <a:t>need to be devised for a variety of different categories</a:t>
            </a:r>
            <a:r>
              <a:rPr lang="en-US" sz="2400" dirty="0" smtClean="0">
                <a:latin typeface="Arial" pitchFamily="34" charset="0"/>
                <a:cs typeface="Arial" pitchFamily="34" charset="0"/>
              </a:rPr>
              <a:t> of medical and clinical staff with greater or lesser involvement with medical exposures.</a:t>
            </a:r>
          </a:p>
          <a:p>
            <a:pPr marL="457200" indent="-457200" algn="just"/>
            <a:r>
              <a:rPr lang="en-US" sz="2400" dirty="0" smtClean="0">
                <a:latin typeface="Arial" pitchFamily="34" charset="0"/>
                <a:cs typeface="Arial" pitchFamily="34" charset="0"/>
              </a:rPr>
              <a:t>Training for healthcare professionals in RP should be related to their </a:t>
            </a:r>
            <a:r>
              <a:rPr lang="en-US" sz="2400" b="1" dirty="0" smtClean="0">
                <a:latin typeface="Arial" pitchFamily="34" charset="0"/>
                <a:cs typeface="Arial" pitchFamily="34" charset="0"/>
              </a:rPr>
              <a:t>specific jobs and roles</a:t>
            </a:r>
            <a:r>
              <a:rPr lang="en-US" sz="2400" dirty="0" smtClean="0">
                <a:latin typeface="Arial" pitchFamily="34" charset="0"/>
                <a:cs typeface="Arial" pitchFamily="34" charset="0"/>
              </a:rPr>
              <a:t>.</a:t>
            </a:r>
          </a:p>
          <a:p>
            <a:pPr marL="457200" indent="-457200" algn="just"/>
            <a:r>
              <a:rPr lang="en-US" sz="2400" dirty="0" smtClean="0">
                <a:latin typeface="Arial" pitchFamily="34" charset="0"/>
                <a:cs typeface="Arial" pitchFamily="34" charset="0"/>
              </a:rPr>
              <a:t>A key component in the success of any training </a:t>
            </a:r>
            <a:r>
              <a:rPr lang="en-US" sz="2400" dirty="0" err="1" smtClean="0">
                <a:latin typeface="Arial" pitchFamily="34" charset="0"/>
                <a:cs typeface="Arial" pitchFamily="34" charset="0"/>
              </a:rPr>
              <a:t>programme</a:t>
            </a:r>
            <a:r>
              <a:rPr lang="en-US" sz="2400" dirty="0" smtClean="0">
                <a:latin typeface="Arial" pitchFamily="34" charset="0"/>
                <a:cs typeface="Arial" pitchFamily="34" charset="0"/>
              </a:rPr>
              <a:t> is </a:t>
            </a:r>
            <a:r>
              <a:rPr lang="en-US" sz="2400" b="1" dirty="0" smtClean="0">
                <a:latin typeface="Arial" pitchFamily="34" charset="0"/>
                <a:cs typeface="Arial" pitchFamily="34" charset="0"/>
              </a:rPr>
              <a:t>to convince the engaged personnel about the importance of the principle of </a:t>
            </a:r>
            <a:r>
              <a:rPr lang="en-US" sz="2400" b="1" dirty="0" err="1" smtClean="0">
                <a:latin typeface="Arial" pitchFamily="34" charset="0"/>
                <a:cs typeface="Arial" pitchFamily="34" charset="0"/>
              </a:rPr>
              <a:t>optimisation</a:t>
            </a:r>
            <a:r>
              <a:rPr lang="en-US" sz="2400" b="1" dirty="0" smtClean="0">
                <a:latin typeface="Arial" pitchFamily="34" charset="0"/>
                <a:cs typeface="Arial" pitchFamily="34" charset="0"/>
              </a:rPr>
              <a:t> </a:t>
            </a:r>
            <a:r>
              <a:rPr lang="en-US" sz="2400" dirty="0" smtClean="0">
                <a:latin typeface="Arial" pitchFamily="34" charset="0"/>
                <a:cs typeface="Arial" pitchFamily="34" charset="0"/>
              </a:rPr>
              <a:t>in RP so that they implement it in their routine practice. In order to achieve this, </a:t>
            </a:r>
            <a:r>
              <a:rPr lang="en-US" sz="2400" b="1" dirty="0" smtClean="0">
                <a:latin typeface="Arial" pitchFamily="34" charset="0"/>
                <a:cs typeface="Arial" pitchFamily="34" charset="0"/>
              </a:rPr>
              <a:t>the training material must be relevant and presented in a manner that the clinicians can relate to their own situation.</a:t>
            </a:r>
            <a:endParaRPr lang="en-GB" sz="2400" b="1"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17</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600" b="1" dirty="0" smtClean="0">
                <a:solidFill>
                  <a:schemeClr val="tx1"/>
                </a:solidFill>
                <a:latin typeface="Arial" pitchFamily="34" charset="0"/>
                <a:cs typeface="Arial" pitchFamily="34" charset="0"/>
              </a:rPr>
              <a:t>RECOMMENDATIONS (13) RP training and courses for non-radiation specialists</a:t>
            </a:r>
            <a:endParaRPr lang="en-GB" sz="26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340768"/>
            <a:ext cx="8534400" cy="4824536"/>
          </a:xfrm>
        </p:spPr>
        <p:txBody>
          <a:bodyPr/>
          <a:lstStyle/>
          <a:p>
            <a:pPr marL="457200" indent="-457200" algn="just"/>
            <a:r>
              <a:rPr lang="en-US" sz="2400" b="1" dirty="0" smtClean="0">
                <a:latin typeface="Arial" pitchFamily="34" charset="0"/>
                <a:cs typeface="Arial" pitchFamily="34" charset="0"/>
              </a:rPr>
              <a:t>Priority topics </a:t>
            </a:r>
            <a:r>
              <a:rPr lang="en-US" sz="2400" dirty="0" smtClean="0">
                <a:latin typeface="Arial" pitchFamily="34" charset="0"/>
                <a:cs typeface="Arial" pitchFamily="34" charset="0"/>
              </a:rPr>
              <a:t>to be included in the training will depend on the involvement of the different professionals in medical exposures. A useful orientation on some of the topics to be included in the education </a:t>
            </a:r>
            <a:r>
              <a:rPr lang="en-US" sz="2400" dirty="0" err="1" smtClean="0">
                <a:latin typeface="Arial" pitchFamily="34" charset="0"/>
                <a:cs typeface="Arial" pitchFamily="34" charset="0"/>
              </a:rPr>
              <a:t>programme</a:t>
            </a:r>
            <a:r>
              <a:rPr lang="en-US" sz="2400" dirty="0" smtClean="0">
                <a:latin typeface="Arial" pitchFamily="34" charset="0"/>
                <a:cs typeface="Arial" pitchFamily="34" charset="0"/>
              </a:rPr>
              <a:t> on RP for medical students could be ICRP Supporting Guidance 2, Radiation and your patient: a Guide for medical practitioners.</a:t>
            </a:r>
          </a:p>
          <a:p>
            <a:pPr marL="457200" indent="-457200" algn="just"/>
            <a:r>
              <a:rPr lang="en-US" sz="2400" dirty="0" smtClean="0">
                <a:latin typeface="Arial" pitchFamily="34" charset="0"/>
                <a:cs typeface="Arial" pitchFamily="34" charset="0"/>
              </a:rPr>
              <a:t>A training </a:t>
            </a:r>
            <a:r>
              <a:rPr lang="en-US" sz="2400" dirty="0" err="1" smtClean="0">
                <a:latin typeface="Arial" pitchFamily="34" charset="0"/>
                <a:cs typeface="Arial" pitchFamily="34" charset="0"/>
              </a:rPr>
              <a:t>programme</a:t>
            </a:r>
            <a:r>
              <a:rPr lang="en-US" sz="2400" dirty="0" smtClean="0">
                <a:latin typeface="Arial" pitchFamily="34" charset="0"/>
                <a:cs typeface="Arial" pitchFamily="34" charset="0"/>
              </a:rPr>
              <a:t> in RP for healthcare professionals </a:t>
            </a:r>
            <a:r>
              <a:rPr lang="en-US" sz="2400" b="1" dirty="0" smtClean="0">
                <a:latin typeface="Arial" pitchFamily="34" charset="0"/>
                <a:cs typeface="Arial" pitchFamily="34" charset="0"/>
              </a:rPr>
              <a:t>has to be oriented towards the type of training to which the target audience is accustomed</a:t>
            </a:r>
            <a:r>
              <a:rPr lang="en-US" sz="2400" dirty="0" smtClean="0">
                <a:latin typeface="Arial" pitchFamily="34" charset="0"/>
                <a:cs typeface="Arial" pitchFamily="34" charset="0"/>
              </a:rPr>
              <a:t>. </a:t>
            </a:r>
            <a:r>
              <a:rPr lang="en-US" sz="2400" b="1" dirty="0" smtClean="0">
                <a:latin typeface="Arial" pitchFamily="34" charset="0"/>
                <a:cs typeface="Arial" pitchFamily="34" charset="0"/>
              </a:rPr>
              <a:t>Practical training should be in a similar environment to that in which the participants will be </a:t>
            </a:r>
            <a:r>
              <a:rPr lang="en-US" sz="2400" b="1" dirty="0" err="1" smtClean="0">
                <a:latin typeface="Arial" pitchFamily="34" charset="0"/>
                <a:cs typeface="Arial" pitchFamily="34" charset="0"/>
              </a:rPr>
              <a:t>practising</a:t>
            </a:r>
            <a:r>
              <a:rPr lang="en-US" sz="2400" b="1" dirty="0" smtClean="0">
                <a:latin typeface="Arial" pitchFamily="34" charset="0"/>
                <a:cs typeface="Arial" pitchFamily="34" charset="0"/>
              </a:rPr>
              <a:t>.</a:t>
            </a:r>
            <a:endParaRPr lang="en-GB" sz="2400" b="1"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18</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600" b="1" dirty="0" smtClean="0">
                <a:solidFill>
                  <a:schemeClr val="tx1"/>
                </a:solidFill>
                <a:latin typeface="Arial" pitchFamily="34" charset="0"/>
                <a:cs typeface="Arial" pitchFamily="34" charset="0"/>
              </a:rPr>
              <a:t>RECOMMENDATIONS (14) RP training and courses for non-radiation specialists</a:t>
            </a:r>
            <a:endParaRPr lang="en-GB" sz="26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340768"/>
            <a:ext cx="8534400" cy="4824536"/>
          </a:xfrm>
        </p:spPr>
        <p:txBody>
          <a:bodyPr/>
          <a:lstStyle/>
          <a:p>
            <a:pPr marL="457200" indent="-457200" algn="just"/>
            <a:r>
              <a:rPr lang="en-US" sz="2300" dirty="0" smtClean="0">
                <a:latin typeface="Arial" pitchFamily="34" charset="0"/>
                <a:cs typeface="Arial" pitchFamily="34" charset="0"/>
              </a:rPr>
              <a:t>The need for </a:t>
            </a:r>
            <a:r>
              <a:rPr lang="en-US" sz="2300" b="1" dirty="0" smtClean="0">
                <a:latin typeface="Arial" pitchFamily="34" charset="0"/>
                <a:cs typeface="Arial" pitchFamily="34" charset="0"/>
              </a:rPr>
              <a:t>adequate resources for education and training </a:t>
            </a:r>
            <a:r>
              <a:rPr lang="en-US" sz="2300" dirty="0" smtClean="0">
                <a:latin typeface="Arial" pitchFamily="34" charset="0"/>
                <a:cs typeface="Arial" pitchFamily="34" charset="0"/>
              </a:rPr>
              <a:t>in RP for future professional and technical staff that request or partake in radiological practices in medicine must be </a:t>
            </a:r>
            <a:r>
              <a:rPr lang="en-US" sz="2300" dirty="0" err="1" smtClean="0">
                <a:latin typeface="Arial" pitchFamily="34" charset="0"/>
                <a:cs typeface="Arial" pitchFamily="34" charset="0"/>
              </a:rPr>
              <a:t>recognised</a:t>
            </a:r>
            <a:r>
              <a:rPr lang="en-US" sz="2300" dirty="0" smtClean="0">
                <a:latin typeface="Arial" pitchFamily="34" charset="0"/>
                <a:cs typeface="Arial" pitchFamily="34" charset="0"/>
              </a:rPr>
              <a:t>. </a:t>
            </a:r>
            <a:r>
              <a:rPr lang="en-US" sz="2300" b="1" dirty="0" smtClean="0">
                <a:latin typeface="Arial" pitchFamily="34" charset="0"/>
                <a:cs typeface="Arial" pitchFamily="34" charset="0"/>
              </a:rPr>
              <a:t>Training </a:t>
            </a:r>
            <a:r>
              <a:rPr lang="en-US" sz="2300" b="1" dirty="0" err="1" smtClean="0">
                <a:latin typeface="Arial" pitchFamily="34" charset="0"/>
                <a:cs typeface="Arial" pitchFamily="34" charset="0"/>
              </a:rPr>
              <a:t>programmes</a:t>
            </a:r>
            <a:r>
              <a:rPr lang="en-US" sz="2300" b="1" dirty="0" smtClean="0">
                <a:latin typeface="Arial" pitchFamily="34" charset="0"/>
                <a:cs typeface="Arial" pitchFamily="34" charset="0"/>
              </a:rPr>
              <a:t> should include initial training for all incoming staff, regular updating and retraining, and accreditation of the training.</a:t>
            </a:r>
          </a:p>
          <a:p>
            <a:pPr marL="457200" indent="-457200" algn="just"/>
            <a:r>
              <a:rPr lang="en-US" sz="2300" dirty="0" smtClean="0">
                <a:latin typeface="Arial" pitchFamily="34" charset="0"/>
                <a:cs typeface="Arial" pitchFamily="34" charset="0"/>
              </a:rPr>
              <a:t>The </a:t>
            </a:r>
            <a:r>
              <a:rPr lang="en-US" sz="2300" b="1" dirty="0" smtClean="0">
                <a:latin typeface="Arial" pitchFamily="34" charset="0"/>
                <a:cs typeface="Arial" pitchFamily="34" charset="0"/>
              </a:rPr>
              <a:t>minimum requirements for accreditation </a:t>
            </a:r>
            <a:r>
              <a:rPr lang="en-US" sz="2300" dirty="0" smtClean="0">
                <a:latin typeface="Arial" pitchFamily="34" charset="0"/>
                <a:cs typeface="Arial" pitchFamily="34" charset="0"/>
              </a:rPr>
              <a:t>of a training </a:t>
            </a:r>
            <a:r>
              <a:rPr lang="en-US" sz="2300" dirty="0" err="1" smtClean="0">
                <a:latin typeface="Arial" pitchFamily="34" charset="0"/>
                <a:cs typeface="Arial" pitchFamily="34" charset="0"/>
              </a:rPr>
              <a:t>programme</a:t>
            </a:r>
            <a:r>
              <a:rPr lang="en-US" sz="2300" dirty="0" smtClean="0">
                <a:latin typeface="Arial" pitchFamily="34" charset="0"/>
                <a:cs typeface="Arial" pitchFamily="34" charset="0"/>
              </a:rPr>
              <a:t> should take account sufficient administrative support; guarantees for the archiving of files, diplomas, etc. for a minimum number of years; sufficient didactic support; teachers qualified in the topics to be taught and with experience in hospital medical physics; instrumentation for practical exercises; and availability of clinical installations for practical sessions.</a:t>
            </a:r>
            <a:endParaRPr lang="en-GB" sz="2300"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19</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4499992" y="260648"/>
            <a:ext cx="4320480" cy="5760640"/>
          </a:xfrm>
        </p:spPr>
        <p:style>
          <a:lnRef idx="1">
            <a:schemeClr val="accent1"/>
          </a:lnRef>
          <a:fillRef idx="2">
            <a:schemeClr val="accent1"/>
          </a:fillRef>
          <a:effectRef idx="1">
            <a:schemeClr val="accent1"/>
          </a:effectRef>
          <a:fontRef idx="minor">
            <a:schemeClr val="dk1"/>
          </a:fontRef>
        </p:style>
        <p:txBody>
          <a:bodyPr/>
          <a:lstStyle/>
          <a:p>
            <a:r>
              <a:rPr lang="en-GB" dirty="0" smtClean="0">
                <a:latin typeface="Arial" pitchFamily="34" charset="0"/>
                <a:cs typeface="Arial" pitchFamily="34" charset="0"/>
              </a:rPr>
              <a:t>Authors: </a:t>
            </a:r>
          </a:p>
          <a:p>
            <a:r>
              <a:rPr lang="en-GB" dirty="0" smtClean="0">
                <a:latin typeface="Arial" pitchFamily="34" charset="0"/>
                <a:cs typeface="Arial" pitchFamily="34" charset="0"/>
              </a:rPr>
              <a:t>E. </a:t>
            </a:r>
            <a:r>
              <a:rPr lang="en-GB" dirty="0" err="1" smtClean="0">
                <a:latin typeface="Arial" pitchFamily="34" charset="0"/>
                <a:cs typeface="Arial" pitchFamily="34" charset="0"/>
              </a:rPr>
              <a:t>Vaño</a:t>
            </a:r>
            <a:r>
              <a:rPr lang="en-GB" dirty="0" smtClean="0">
                <a:latin typeface="Arial" pitchFamily="34" charset="0"/>
                <a:cs typeface="Arial" pitchFamily="34" charset="0"/>
              </a:rPr>
              <a:t>, M. Rosenstein, J. </a:t>
            </a:r>
            <a:r>
              <a:rPr lang="en-GB" dirty="0" err="1" smtClean="0">
                <a:latin typeface="Arial" pitchFamily="34" charset="0"/>
                <a:cs typeface="Arial" pitchFamily="34" charset="0"/>
              </a:rPr>
              <a:t>Liniecki</a:t>
            </a:r>
            <a:r>
              <a:rPr lang="en-GB" dirty="0" smtClean="0">
                <a:latin typeface="Arial" pitchFamily="34" charset="0"/>
                <a:cs typeface="Arial" pitchFamily="34" charset="0"/>
              </a:rPr>
              <a:t>, M. </a:t>
            </a:r>
            <a:r>
              <a:rPr lang="en-GB" dirty="0" err="1" smtClean="0">
                <a:latin typeface="Arial" pitchFamily="34" charset="0"/>
                <a:cs typeface="Arial" pitchFamily="34" charset="0"/>
              </a:rPr>
              <a:t>Rehani</a:t>
            </a:r>
            <a:r>
              <a:rPr lang="en-GB" dirty="0" smtClean="0">
                <a:latin typeface="Arial" pitchFamily="34" charset="0"/>
                <a:cs typeface="Arial" pitchFamily="34" charset="0"/>
              </a:rPr>
              <a:t>, C.J. Martin, R.J. Vetter</a:t>
            </a:r>
          </a:p>
          <a:p>
            <a:endParaRPr lang="en-GB" dirty="0" smtClean="0">
              <a:latin typeface="Arial" pitchFamily="34" charset="0"/>
              <a:cs typeface="Arial" pitchFamily="34" charset="0"/>
            </a:endParaRPr>
          </a:p>
          <a:p>
            <a:r>
              <a:rPr lang="en-GB" dirty="0" smtClean="0">
                <a:latin typeface="Arial" pitchFamily="34" charset="0"/>
                <a:cs typeface="Arial" pitchFamily="34" charset="0"/>
              </a:rPr>
              <a:t>Editor C.H. CLEMENT</a:t>
            </a:r>
          </a:p>
          <a:p>
            <a:r>
              <a:rPr lang="en-US" dirty="0" smtClean="0">
                <a:latin typeface="Arial" pitchFamily="34" charset="0"/>
                <a:cs typeface="Arial" pitchFamily="34" charset="0"/>
              </a:rPr>
              <a:t>Approved by the Commission in October 2010.</a:t>
            </a:r>
          </a:p>
          <a:p>
            <a:r>
              <a:rPr lang="en-US" sz="2000" dirty="0" smtClean="0">
                <a:latin typeface="Arial" pitchFamily="34" charset="0"/>
                <a:cs typeface="Arial" pitchFamily="34" charset="0"/>
              </a:rPr>
              <a:t>Please cite this report as “ICRP, 2009. Recommendations of the International Commission on Radiological Protection. ICRP Publication 113, Ann. ICRP 39 (5)”</a:t>
            </a:r>
          </a:p>
          <a:p>
            <a:endParaRPr lang="en-GB" dirty="0" smtClean="0">
              <a:latin typeface="Arial" pitchFamily="34" charset="0"/>
              <a:cs typeface="Arial" pitchFamily="34" charset="0"/>
            </a:endParaRPr>
          </a:p>
          <a:p>
            <a:pPr>
              <a:buNone/>
            </a:pPr>
            <a:endParaRPr lang="en-GB" dirty="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pPr>
              <a:defRPr/>
            </a:pPr>
            <a:fld id="{16F3C7A5-A48B-4E7F-9574-83D4AD72C7BB}" type="slidenum">
              <a:rPr lang="en-US" smtClean="0"/>
              <a:pPr>
                <a:defRPr/>
              </a:pPr>
              <a:t>2</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51520" y="260648"/>
            <a:ext cx="4032448" cy="5802196"/>
          </a:xfrm>
          <a:prstGeom prst="rect">
            <a:avLst/>
          </a:prstGeom>
          <a:noFill/>
          <a:ln w="9525">
            <a:solidFill>
              <a:schemeClr val="accent1"/>
            </a:solid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600" b="1" dirty="0" smtClean="0">
                <a:solidFill>
                  <a:schemeClr val="tx1"/>
                </a:solidFill>
                <a:latin typeface="Arial" pitchFamily="34" charset="0"/>
                <a:cs typeface="Arial" pitchFamily="34" charset="0"/>
              </a:rPr>
              <a:t>RECOMMENDATIONS (15) RP training and courses for non-radiation specialists</a:t>
            </a:r>
            <a:endParaRPr lang="en-GB" sz="26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340768"/>
            <a:ext cx="8534400" cy="4824536"/>
          </a:xfrm>
        </p:spPr>
        <p:txBody>
          <a:bodyPr/>
          <a:lstStyle/>
          <a:p>
            <a:pPr marL="457200" indent="-457200" algn="just"/>
            <a:r>
              <a:rPr lang="en-US" sz="2400" dirty="0" smtClean="0">
                <a:latin typeface="Arial" pitchFamily="34" charset="0"/>
                <a:cs typeface="Arial" pitchFamily="34" charset="0"/>
              </a:rPr>
              <a:t>The </a:t>
            </a:r>
            <a:r>
              <a:rPr lang="en-US" sz="2400" b="1" dirty="0" smtClean="0">
                <a:latin typeface="Arial" pitchFamily="34" charset="0"/>
                <a:cs typeface="Arial" pitchFamily="34" charset="0"/>
              </a:rPr>
              <a:t>primary trainer in RP should be a person who is an expert in RP in the practice </a:t>
            </a:r>
            <a:r>
              <a:rPr lang="en-US" sz="2400" dirty="0" smtClean="0">
                <a:latin typeface="Arial" pitchFamily="34" charset="0"/>
                <a:cs typeface="Arial" pitchFamily="34" charset="0"/>
              </a:rPr>
              <a:t>with which he or she is dealing. This means a person who, in addition to having a detailed understanding of radiological protection, has knowledge about the clinical practice in the use of radiation.</a:t>
            </a:r>
          </a:p>
          <a:p>
            <a:pPr marL="457200" indent="-457200" algn="just"/>
            <a:r>
              <a:rPr lang="en-US" sz="2400" b="1" dirty="0" smtClean="0">
                <a:latin typeface="Arial" pitchFamily="34" charset="0"/>
                <a:cs typeface="Arial" pitchFamily="34" charset="0"/>
              </a:rPr>
              <a:t>Lecturers in training courses should be competent in RP</a:t>
            </a:r>
            <a:r>
              <a:rPr lang="en-US" sz="2400" dirty="0" smtClean="0">
                <a:latin typeface="Arial" pitchFamily="34" charset="0"/>
                <a:cs typeface="Arial" pitchFamily="34" charset="0"/>
              </a:rPr>
              <a:t>; this is best demonstrated by professional certification, state registration, or an equivalent professional recognition system. They must also </a:t>
            </a:r>
            <a:r>
              <a:rPr lang="en-US" sz="2400" b="1" dirty="0" smtClean="0">
                <a:latin typeface="Arial" pitchFamily="34" charset="0"/>
                <a:cs typeface="Arial" pitchFamily="34" charset="0"/>
              </a:rPr>
              <a:t>have experience in RP in medical installations and in practical work in a clinical environment </a:t>
            </a:r>
            <a:r>
              <a:rPr lang="en-US" sz="2400" dirty="0" smtClean="0">
                <a:latin typeface="Arial" pitchFamily="34" charset="0"/>
                <a:cs typeface="Arial" pitchFamily="34" charset="0"/>
              </a:rPr>
              <a:t>(e.g. medical physicists, radiologists, cardiologists, radiographers, etc.).</a:t>
            </a:r>
            <a:endParaRPr lang="en-GB" sz="2400"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20</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600" b="1" dirty="0" smtClean="0">
                <a:solidFill>
                  <a:schemeClr val="tx1"/>
                </a:solidFill>
                <a:latin typeface="Arial" pitchFamily="34" charset="0"/>
                <a:cs typeface="Arial" pitchFamily="34" charset="0"/>
              </a:rPr>
              <a:t>RECOMMENDATIONS (16) RP training and courses for non-radiation specialists</a:t>
            </a:r>
            <a:endParaRPr lang="en-GB" sz="26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340768"/>
            <a:ext cx="8534400" cy="4824536"/>
          </a:xfrm>
        </p:spPr>
        <p:txBody>
          <a:bodyPr/>
          <a:lstStyle/>
          <a:p>
            <a:pPr marL="457200" indent="-457200" algn="just"/>
            <a:r>
              <a:rPr lang="en-US" sz="2200" dirty="0" smtClean="0">
                <a:latin typeface="Arial" pitchFamily="34" charset="0"/>
                <a:cs typeface="Arial" pitchFamily="34" charset="0"/>
              </a:rPr>
              <a:t>Training of those using radiation imaging equipment should be provided by </a:t>
            </a:r>
            <a:r>
              <a:rPr lang="en-US" sz="2200" b="1" dirty="0" smtClean="0">
                <a:latin typeface="Arial" pitchFamily="34" charset="0"/>
                <a:cs typeface="Arial" pitchFamily="34" charset="0"/>
              </a:rPr>
              <a:t>a team involving radiological professionals</a:t>
            </a:r>
            <a:r>
              <a:rPr lang="en-US" sz="2200" dirty="0" smtClean="0">
                <a:latin typeface="Arial" pitchFamily="34" charset="0"/>
                <a:cs typeface="Arial" pitchFamily="34" charset="0"/>
              </a:rPr>
              <a:t>, each of whom bring their specific knowledge.</a:t>
            </a:r>
          </a:p>
          <a:p>
            <a:pPr marL="457200" indent="-457200" algn="just"/>
            <a:r>
              <a:rPr lang="en-US" sz="2200" dirty="0" smtClean="0">
                <a:latin typeface="Arial" pitchFamily="34" charset="0"/>
                <a:cs typeface="Arial" pitchFamily="34" charset="0"/>
              </a:rPr>
              <a:t>Trainers participating in these activities should meet the local requirements and demonstrate </a:t>
            </a:r>
            <a:r>
              <a:rPr lang="en-US" sz="2200" b="1" dirty="0" smtClean="0">
                <a:latin typeface="Arial" pitchFamily="34" charset="0"/>
                <a:cs typeface="Arial" pitchFamily="34" charset="0"/>
              </a:rPr>
              <a:t>sufficient knowledge in the RP aspects of the procedures performed by the medical specialists </a:t>
            </a:r>
            <a:r>
              <a:rPr lang="en-US" sz="2200" dirty="0" smtClean="0">
                <a:latin typeface="Arial" pitchFamily="34" charset="0"/>
                <a:cs typeface="Arial" pitchFamily="34" charset="0"/>
              </a:rPr>
              <a:t>involved in the training activity.</a:t>
            </a:r>
          </a:p>
          <a:p>
            <a:pPr marL="457200" indent="-457200" algn="just"/>
            <a:r>
              <a:rPr lang="en-US" sz="2200" dirty="0" smtClean="0">
                <a:latin typeface="Arial" pitchFamily="34" charset="0"/>
                <a:cs typeface="Arial" pitchFamily="34" charset="0"/>
              </a:rPr>
              <a:t>It may be worthwhile for </a:t>
            </a:r>
            <a:r>
              <a:rPr lang="en-US" sz="2200" dirty="0" err="1" smtClean="0">
                <a:latin typeface="Arial" pitchFamily="34" charset="0"/>
                <a:cs typeface="Arial" pitchFamily="34" charset="0"/>
              </a:rPr>
              <a:t>organisations</a:t>
            </a:r>
            <a:r>
              <a:rPr lang="en-US" sz="2200" dirty="0" smtClean="0">
                <a:latin typeface="Arial" pitchFamily="34" charset="0"/>
                <a:cs typeface="Arial" pitchFamily="34" charset="0"/>
              </a:rPr>
              <a:t> to develop online evaluation systems because of the magnitude of the requirement for RP training. The Commission is aware that such </a:t>
            </a:r>
            <a:r>
              <a:rPr lang="en-US" sz="2200" b="1" dirty="0" smtClean="0">
                <a:latin typeface="Arial" pitchFamily="34" charset="0"/>
                <a:cs typeface="Arial" pitchFamily="34" charset="0"/>
              </a:rPr>
              <a:t>online methods are currently available </a:t>
            </a:r>
            <a:r>
              <a:rPr lang="en-US" sz="2200" dirty="0" smtClean="0">
                <a:latin typeface="Arial" pitchFamily="34" charset="0"/>
                <a:cs typeface="Arial" pitchFamily="34" charset="0"/>
              </a:rPr>
              <a:t>mainly from </a:t>
            </a:r>
            <a:r>
              <a:rPr lang="en-US" sz="2200" dirty="0" err="1" smtClean="0">
                <a:latin typeface="Arial" pitchFamily="34" charset="0"/>
                <a:cs typeface="Arial" pitchFamily="34" charset="0"/>
              </a:rPr>
              <a:t>organisations</a:t>
            </a:r>
            <a:r>
              <a:rPr lang="en-US" sz="2200" dirty="0" smtClean="0">
                <a:latin typeface="Arial" pitchFamily="34" charset="0"/>
                <a:cs typeface="Arial" pitchFamily="34" charset="0"/>
              </a:rPr>
              <a:t> that deal with examinations carried out on a large scale. </a:t>
            </a:r>
            <a:r>
              <a:rPr lang="en-US" sz="2200" b="1" dirty="0" smtClean="0">
                <a:latin typeface="Arial" pitchFamily="34" charset="0"/>
                <a:cs typeface="Arial" pitchFamily="34" charset="0"/>
              </a:rPr>
              <a:t>The development of self-assessment examination systems is also encouraged</a:t>
            </a:r>
            <a:r>
              <a:rPr lang="en-US" sz="2200" dirty="0" smtClean="0">
                <a:latin typeface="Arial" pitchFamily="34" charset="0"/>
                <a:cs typeface="Arial" pitchFamily="34" charset="0"/>
              </a:rPr>
              <a:t>.</a:t>
            </a:r>
            <a:endParaRPr lang="en-GB" sz="2200"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21</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600" b="1" dirty="0" smtClean="0">
                <a:solidFill>
                  <a:schemeClr val="tx1"/>
                </a:solidFill>
                <a:latin typeface="Arial" pitchFamily="34" charset="0"/>
                <a:cs typeface="Arial" pitchFamily="34" charset="0"/>
              </a:rPr>
              <a:t>RECOMMENDATIONS (17) RP training and courses for non-radiation specialists</a:t>
            </a:r>
            <a:endParaRPr lang="en-GB" sz="26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340768"/>
            <a:ext cx="8534400" cy="4824536"/>
          </a:xfrm>
        </p:spPr>
        <p:txBody>
          <a:bodyPr/>
          <a:lstStyle/>
          <a:p>
            <a:pPr marL="457200" indent="-457200" algn="just"/>
            <a:r>
              <a:rPr lang="en-US" sz="2400" dirty="0" smtClean="0">
                <a:latin typeface="Arial" pitchFamily="34" charset="0"/>
                <a:cs typeface="Arial" pitchFamily="34" charset="0"/>
              </a:rPr>
              <a:t>Lectures and training </a:t>
            </a:r>
            <a:r>
              <a:rPr lang="en-US" sz="2400" dirty="0" err="1" smtClean="0">
                <a:latin typeface="Arial" pitchFamily="34" charset="0"/>
                <a:cs typeface="Arial" pitchFamily="34" charset="0"/>
              </a:rPr>
              <a:t>programmes</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organised</a:t>
            </a:r>
            <a:r>
              <a:rPr lang="en-US" sz="2400" dirty="0" smtClean="0">
                <a:latin typeface="Arial" pitchFamily="34" charset="0"/>
                <a:cs typeface="Arial" pitchFamily="34" charset="0"/>
              </a:rPr>
              <a:t> by professional bodies, universities, and other medical institutions will play a key role in </a:t>
            </a:r>
            <a:r>
              <a:rPr lang="en-US" sz="2400" b="1" dirty="0" smtClean="0">
                <a:latin typeface="Arial" pitchFamily="34" charset="0"/>
                <a:cs typeface="Arial" pitchFamily="34" charset="0"/>
              </a:rPr>
              <a:t>enabling continuing professional development.</a:t>
            </a:r>
          </a:p>
          <a:p>
            <a:pPr marL="457200" indent="-457200" algn="just"/>
            <a:r>
              <a:rPr lang="en-US" sz="2400" dirty="0" smtClean="0">
                <a:latin typeface="Arial" pitchFamily="34" charset="0"/>
                <a:cs typeface="Arial" pitchFamily="34" charset="0"/>
              </a:rPr>
              <a:t>With many medical schools using computer-based tools for their curricula as well as continuing education, it seems reasonable that the </a:t>
            </a:r>
            <a:r>
              <a:rPr lang="en-US" sz="2400" b="1" dirty="0" smtClean="0">
                <a:latin typeface="Arial" pitchFamily="34" charset="0"/>
                <a:cs typeface="Arial" pitchFamily="34" charset="0"/>
              </a:rPr>
              <a:t>same approach could be employed for continuing education on radiation biology and radiation exposures in medicine.</a:t>
            </a:r>
          </a:p>
          <a:p>
            <a:pPr marL="457200" indent="-457200" algn="just"/>
            <a:r>
              <a:rPr lang="en-US" sz="2400" b="1" dirty="0" smtClean="0">
                <a:latin typeface="Arial" pitchFamily="34" charset="0"/>
                <a:cs typeface="Arial" pitchFamily="34" charset="0"/>
              </a:rPr>
              <a:t>RP training should be updated </a:t>
            </a:r>
            <a:r>
              <a:rPr lang="en-US" sz="2400" dirty="0" smtClean="0">
                <a:latin typeface="Arial" pitchFamily="34" charset="0"/>
                <a:cs typeface="Arial" pitchFamily="34" charset="0"/>
              </a:rPr>
              <a:t>when there is a significant change in radiology technique or radiation risk, and at intervals not exceeding 36 months.</a:t>
            </a:r>
            <a:endParaRPr lang="en-GB" sz="2400"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22</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600" b="1" dirty="0" smtClean="0">
                <a:solidFill>
                  <a:schemeClr val="tx1"/>
                </a:solidFill>
                <a:latin typeface="Arial" pitchFamily="34" charset="0"/>
                <a:cs typeface="Arial" pitchFamily="34" charset="0"/>
              </a:rPr>
              <a:t>RECOMMENDATIONS (18) Responsibilities </a:t>
            </a:r>
            <a:br>
              <a:rPr lang="en-US" sz="2600" b="1" dirty="0" smtClean="0">
                <a:solidFill>
                  <a:schemeClr val="tx1"/>
                </a:solidFill>
                <a:latin typeface="Arial" pitchFamily="34" charset="0"/>
                <a:cs typeface="Arial" pitchFamily="34" charset="0"/>
              </a:rPr>
            </a:br>
            <a:r>
              <a:rPr lang="en-US" sz="2600" b="1" dirty="0" smtClean="0">
                <a:solidFill>
                  <a:schemeClr val="tx1"/>
                </a:solidFill>
                <a:latin typeface="Arial" pitchFamily="34" charset="0"/>
                <a:cs typeface="Arial" pitchFamily="34" charset="0"/>
              </a:rPr>
              <a:t>for training provision</a:t>
            </a:r>
            <a:endParaRPr lang="en-GB" sz="26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340768"/>
            <a:ext cx="8534400" cy="4824536"/>
          </a:xfrm>
        </p:spPr>
        <p:txBody>
          <a:bodyPr/>
          <a:lstStyle/>
          <a:p>
            <a:pPr marL="457200" indent="-457200" algn="just"/>
            <a:r>
              <a:rPr lang="en-US" sz="2400" b="1" dirty="0" smtClean="0">
                <a:latin typeface="Arial" pitchFamily="34" charset="0"/>
                <a:cs typeface="Arial" pitchFamily="34" charset="0"/>
              </a:rPr>
              <a:t>RP education and training for medical staff should be promoted by the regulatory and health authorities, and by professional bodies and scientific societies. </a:t>
            </a:r>
          </a:p>
          <a:p>
            <a:pPr marL="457200" indent="-457200" algn="just"/>
            <a:r>
              <a:rPr lang="en-US" sz="2400" dirty="0" smtClean="0">
                <a:latin typeface="Arial" pitchFamily="34" charset="0"/>
                <a:cs typeface="Arial" pitchFamily="34" charset="0"/>
              </a:rPr>
              <a:t>RP education </a:t>
            </a:r>
            <a:r>
              <a:rPr lang="en-US" sz="2400" dirty="0" err="1" smtClean="0">
                <a:latin typeface="Arial" pitchFamily="34" charset="0"/>
                <a:cs typeface="Arial" pitchFamily="34" charset="0"/>
              </a:rPr>
              <a:t>programmes</a:t>
            </a:r>
            <a:r>
              <a:rPr lang="en-US" sz="2400" dirty="0" smtClean="0">
                <a:latin typeface="Arial" pitchFamily="34" charset="0"/>
                <a:cs typeface="Arial" pitchFamily="34" charset="0"/>
              </a:rPr>
              <a:t> </a:t>
            </a:r>
            <a:r>
              <a:rPr lang="en-US" sz="2400" b="1" dirty="0" smtClean="0">
                <a:latin typeface="Arial" pitchFamily="34" charset="0"/>
                <a:cs typeface="Arial" pitchFamily="34" charset="0"/>
              </a:rPr>
              <a:t>should be implemented by healthcare providers and universities and coordinated at local and national levels to provide courses based on agreed syllabuses and similar standards.</a:t>
            </a: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23</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600" b="1" dirty="0" smtClean="0">
                <a:solidFill>
                  <a:schemeClr val="tx1"/>
                </a:solidFill>
                <a:latin typeface="Arial" pitchFamily="34" charset="0"/>
                <a:cs typeface="Arial" pitchFamily="34" charset="0"/>
              </a:rPr>
              <a:t>RECOMMENDATIONS (19) Responsibilities </a:t>
            </a:r>
            <a:br>
              <a:rPr lang="en-US" sz="2600" b="1" dirty="0" smtClean="0">
                <a:solidFill>
                  <a:schemeClr val="tx1"/>
                </a:solidFill>
                <a:latin typeface="Arial" pitchFamily="34" charset="0"/>
                <a:cs typeface="Arial" pitchFamily="34" charset="0"/>
              </a:rPr>
            </a:br>
            <a:r>
              <a:rPr lang="en-US" sz="2600" b="1" dirty="0" smtClean="0">
                <a:solidFill>
                  <a:schemeClr val="tx1"/>
                </a:solidFill>
                <a:latin typeface="Arial" pitchFamily="34" charset="0"/>
                <a:cs typeface="Arial" pitchFamily="34" charset="0"/>
              </a:rPr>
              <a:t>for training provision</a:t>
            </a:r>
            <a:endParaRPr lang="en-GB" sz="26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340768"/>
            <a:ext cx="8534400" cy="4824536"/>
          </a:xfrm>
        </p:spPr>
        <p:txBody>
          <a:bodyPr/>
          <a:lstStyle/>
          <a:p>
            <a:pPr marL="457200" indent="-457200" algn="just"/>
            <a:r>
              <a:rPr lang="en-US" sz="2400" dirty="0" smtClean="0">
                <a:latin typeface="Arial" pitchFamily="34" charset="0"/>
                <a:cs typeface="Arial" pitchFamily="34" charset="0"/>
              </a:rPr>
              <a:t>Education and training </a:t>
            </a:r>
            <a:r>
              <a:rPr lang="en-US" sz="2400" b="1" dirty="0" smtClean="0">
                <a:latin typeface="Arial" pitchFamily="34" charset="0"/>
                <a:cs typeface="Arial" pitchFamily="34" charset="0"/>
              </a:rPr>
              <a:t>should be given at medical schools during the medical studies and later, appropriate to the role of each category of physician, during the residency</a:t>
            </a:r>
            <a:r>
              <a:rPr lang="en-US" sz="2400" dirty="0" smtClean="0">
                <a:latin typeface="Arial" pitchFamily="34" charset="0"/>
                <a:cs typeface="Arial" pitchFamily="34" charset="0"/>
              </a:rPr>
              <a:t>, and in focused specific courses. There should be an </a:t>
            </a:r>
            <a:r>
              <a:rPr lang="en-US" sz="2400" b="1" dirty="0" smtClean="0">
                <a:latin typeface="Arial" pitchFamily="34" charset="0"/>
                <a:cs typeface="Arial" pitchFamily="34" charset="0"/>
              </a:rPr>
              <a:t>evaluation of the training</a:t>
            </a:r>
            <a:r>
              <a:rPr lang="en-US" sz="2400" dirty="0" smtClean="0">
                <a:latin typeface="Arial" pitchFamily="34" charset="0"/>
                <a:cs typeface="Arial" pitchFamily="34" charset="0"/>
              </a:rPr>
              <a:t>, and </a:t>
            </a:r>
            <a:r>
              <a:rPr lang="en-US" sz="2400" b="1" dirty="0" smtClean="0">
                <a:latin typeface="Arial" pitchFamily="34" charset="0"/>
                <a:cs typeface="Arial" pitchFamily="34" charset="0"/>
              </a:rPr>
              <a:t>appropriate recognition </a:t>
            </a:r>
            <a:r>
              <a:rPr lang="en-US" sz="2400" dirty="0" smtClean="0">
                <a:latin typeface="Arial" pitchFamily="34" charset="0"/>
                <a:cs typeface="Arial" pitchFamily="34" charset="0"/>
              </a:rPr>
              <a:t>that the individual has completed the training successfully. In addition, there should be corresponding RP training requirements for other clinical personnel that participate in the conduct of procedures </a:t>
            </a:r>
            <a:r>
              <a:rPr lang="en-US" sz="2400" dirty="0" err="1" smtClean="0">
                <a:latin typeface="Arial" pitchFamily="34" charset="0"/>
                <a:cs typeface="Arial" pitchFamily="34" charset="0"/>
              </a:rPr>
              <a:t>utilising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ionising</a:t>
            </a:r>
            <a:r>
              <a:rPr lang="en-US" sz="2400" dirty="0" smtClean="0">
                <a:latin typeface="Arial" pitchFamily="34" charset="0"/>
                <a:cs typeface="Arial" pitchFamily="34" charset="0"/>
              </a:rPr>
              <a:t> radiation, or in the care of patients undergoing diagnoses or treatments with </a:t>
            </a:r>
            <a:r>
              <a:rPr lang="en-US" sz="2400" dirty="0" err="1" smtClean="0">
                <a:latin typeface="Arial" pitchFamily="34" charset="0"/>
                <a:cs typeface="Arial" pitchFamily="34" charset="0"/>
              </a:rPr>
              <a:t>ionising</a:t>
            </a:r>
            <a:r>
              <a:rPr lang="en-US" sz="2400" dirty="0" smtClean="0">
                <a:latin typeface="Arial" pitchFamily="34" charset="0"/>
                <a:cs typeface="Arial" pitchFamily="34" charset="0"/>
              </a:rPr>
              <a:t> radiation.</a:t>
            </a:r>
            <a:endParaRPr lang="en-GB" sz="2400"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24</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600" b="1" dirty="0" smtClean="0">
                <a:solidFill>
                  <a:schemeClr val="tx1"/>
                </a:solidFill>
                <a:latin typeface="Arial" pitchFamily="34" charset="0"/>
                <a:cs typeface="Arial" pitchFamily="34" charset="0"/>
              </a:rPr>
              <a:t>RECOMMENDATIONS (20) Responsibilities </a:t>
            </a:r>
            <a:br>
              <a:rPr lang="en-US" sz="2600" b="1" dirty="0" smtClean="0">
                <a:solidFill>
                  <a:schemeClr val="tx1"/>
                </a:solidFill>
                <a:latin typeface="Arial" pitchFamily="34" charset="0"/>
                <a:cs typeface="Arial" pitchFamily="34" charset="0"/>
              </a:rPr>
            </a:br>
            <a:r>
              <a:rPr lang="en-US" sz="2600" b="1" dirty="0" smtClean="0">
                <a:solidFill>
                  <a:schemeClr val="tx1"/>
                </a:solidFill>
                <a:latin typeface="Arial" pitchFamily="34" charset="0"/>
                <a:cs typeface="Arial" pitchFamily="34" charset="0"/>
              </a:rPr>
              <a:t>for training provision</a:t>
            </a:r>
            <a:endParaRPr lang="en-GB" sz="26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340768"/>
            <a:ext cx="8534400" cy="4824536"/>
          </a:xfrm>
        </p:spPr>
        <p:txBody>
          <a:bodyPr/>
          <a:lstStyle/>
          <a:p>
            <a:pPr marL="457200" indent="-457200" algn="just"/>
            <a:r>
              <a:rPr lang="en-US" sz="2400" b="1" dirty="0" smtClean="0">
                <a:latin typeface="Arial" pitchFamily="34" charset="0"/>
                <a:cs typeface="Arial" pitchFamily="34" charset="0"/>
              </a:rPr>
              <a:t>Regulatory and health authorities have the capability to enforce some levels of RP training and certification for those involved in medical exposures, and to decide if a periodic update could be necessary for some groups of specialists.</a:t>
            </a:r>
            <a:r>
              <a:rPr lang="en-US" sz="2400" dirty="0" smtClean="0">
                <a:latin typeface="Arial" pitchFamily="34" charset="0"/>
                <a:cs typeface="Arial" pitchFamily="34" charset="0"/>
              </a:rPr>
              <a:t> </a:t>
            </a:r>
          </a:p>
          <a:p>
            <a:pPr marL="457200" indent="-457200" algn="just"/>
            <a:r>
              <a:rPr lang="en-US" sz="2400" dirty="0" smtClean="0">
                <a:latin typeface="Arial" pitchFamily="34" charset="0"/>
                <a:cs typeface="Arial" pitchFamily="34" charset="0"/>
              </a:rPr>
              <a:t>They also have the capacity </a:t>
            </a:r>
            <a:r>
              <a:rPr lang="en-US" sz="2400" b="1" dirty="0" smtClean="0">
                <a:latin typeface="Arial" pitchFamily="34" charset="0"/>
                <a:cs typeface="Arial" pitchFamily="34" charset="0"/>
              </a:rPr>
              <a:t>to direct resources </a:t>
            </a:r>
            <a:r>
              <a:rPr lang="en-US" sz="2400" dirty="0" smtClean="0">
                <a:latin typeface="Arial" pitchFamily="34" charset="0"/>
                <a:cs typeface="Arial" pitchFamily="34" charset="0"/>
              </a:rPr>
              <a:t>for these training </a:t>
            </a:r>
            <a:r>
              <a:rPr lang="en-US" sz="2400" dirty="0" err="1" smtClean="0">
                <a:latin typeface="Arial" pitchFamily="34" charset="0"/>
                <a:cs typeface="Arial" pitchFamily="34" charset="0"/>
              </a:rPr>
              <a:t>programmes</a:t>
            </a:r>
            <a:r>
              <a:rPr lang="en-US" sz="2400" dirty="0" smtClean="0">
                <a:latin typeface="Arial" pitchFamily="34" charset="0"/>
                <a:cs typeface="Arial" pitchFamily="34" charset="0"/>
              </a:rPr>
              <a:t>, to promote and co-ordinate the preparation of training material, and, in some cases, to maintain a register of the certified professionals.</a:t>
            </a: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25</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600" b="1" dirty="0" smtClean="0">
                <a:solidFill>
                  <a:schemeClr val="tx1"/>
                </a:solidFill>
                <a:latin typeface="Arial" pitchFamily="34" charset="0"/>
                <a:cs typeface="Arial" pitchFamily="34" charset="0"/>
              </a:rPr>
              <a:t>RECOMMENDATIONS (21) Responsibilities </a:t>
            </a:r>
            <a:br>
              <a:rPr lang="en-US" sz="2600" b="1" dirty="0" smtClean="0">
                <a:solidFill>
                  <a:schemeClr val="tx1"/>
                </a:solidFill>
                <a:latin typeface="Arial" pitchFamily="34" charset="0"/>
                <a:cs typeface="Arial" pitchFamily="34" charset="0"/>
              </a:rPr>
            </a:br>
            <a:r>
              <a:rPr lang="en-US" sz="2600" b="1" dirty="0" smtClean="0">
                <a:solidFill>
                  <a:schemeClr val="tx1"/>
                </a:solidFill>
                <a:latin typeface="Arial" pitchFamily="34" charset="0"/>
                <a:cs typeface="Arial" pitchFamily="34" charset="0"/>
              </a:rPr>
              <a:t>for training provision</a:t>
            </a:r>
            <a:endParaRPr lang="en-GB" sz="26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340768"/>
            <a:ext cx="8534400" cy="4824536"/>
          </a:xfrm>
        </p:spPr>
        <p:txBody>
          <a:bodyPr/>
          <a:lstStyle/>
          <a:p>
            <a:pPr marL="457200" indent="-457200" algn="just"/>
            <a:r>
              <a:rPr lang="en-US" sz="2400" b="1" dirty="0" smtClean="0">
                <a:latin typeface="Arial" pitchFamily="34" charset="0"/>
                <a:cs typeface="Arial" pitchFamily="34" charset="0"/>
              </a:rPr>
              <a:t>Critical issues that have to be taken into account </a:t>
            </a:r>
            <a:r>
              <a:rPr lang="en-US" sz="2400" dirty="0" smtClean="0">
                <a:latin typeface="Arial" pitchFamily="34" charset="0"/>
                <a:cs typeface="Arial" pitchFamily="34" charset="0"/>
              </a:rPr>
              <a:t>by the regulatory bodies and health authorities when requiring certification in RP for medical professionals are the available infrastructure for </a:t>
            </a:r>
            <a:r>
              <a:rPr lang="en-US" sz="2400" dirty="0" err="1" smtClean="0">
                <a:latin typeface="Arial" pitchFamily="34" charset="0"/>
                <a:cs typeface="Arial" pitchFamily="34" charset="0"/>
              </a:rPr>
              <a:t>organisation</a:t>
            </a:r>
            <a:r>
              <a:rPr lang="en-US" sz="2400" dirty="0" smtClean="0">
                <a:latin typeface="Arial" pitchFamily="34" charset="0"/>
                <a:cs typeface="Arial" pitchFamily="34" charset="0"/>
              </a:rPr>
              <a:t> of the training </a:t>
            </a:r>
            <a:r>
              <a:rPr lang="en-US" sz="2400" dirty="0" err="1" smtClean="0">
                <a:latin typeface="Arial" pitchFamily="34" charset="0"/>
                <a:cs typeface="Arial" pitchFamily="34" charset="0"/>
              </a:rPr>
              <a:t>programmes</a:t>
            </a:r>
            <a:r>
              <a:rPr lang="en-US" sz="2400" dirty="0" smtClean="0">
                <a:latin typeface="Arial" pitchFamily="34" charset="0"/>
                <a:cs typeface="Arial" pitchFamily="34" charset="0"/>
              </a:rPr>
              <a:t> </a:t>
            </a:r>
            <a:r>
              <a:rPr lang="en-US" sz="2400" b="1" dirty="0" smtClean="0">
                <a:latin typeface="Arial" pitchFamily="34" charset="0"/>
                <a:cs typeface="Arial" pitchFamily="34" charset="0"/>
              </a:rPr>
              <a:t>and the financial requirements</a:t>
            </a:r>
            <a:r>
              <a:rPr lang="en-US" sz="2400" dirty="0" smtClean="0">
                <a:latin typeface="Arial" pitchFamily="34" charset="0"/>
                <a:cs typeface="Arial" pitchFamily="34" charset="0"/>
              </a:rPr>
              <a:t>.</a:t>
            </a:r>
          </a:p>
          <a:p>
            <a:pPr marL="457200" indent="-457200" algn="just"/>
            <a:r>
              <a:rPr lang="en-US" sz="2400" b="1" dirty="0" smtClean="0">
                <a:latin typeface="Arial" pitchFamily="34" charset="0"/>
                <a:cs typeface="Arial" pitchFamily="34" charset="0"/>
              </a:rPr>
              <a:t>Staff from the regulatory authority will need to receive a limited amount of RP training. This should include aspects of </a:t>
            </a:r>
            <a:r>
              <a:rPr lang="en-US" sz="2400" b="1" dirty="0" err="1" smtClean="0">
                <a:latin typeface="Arial" pitchFamily="34" charset="0"/>
                <a:cs typeface="Arial" pitchFamily="34" charset="0"/>
              </a:rPr>
              <a:t>optimisation</a:t>
            </a:r>
            <a:r>
              <a:rPr lang="en-US" sz="2400" b="1" dirty="0" smtClean="0">
                <a:latin typeface="Arial" pitchFamily="34" charset="0"/>
                <a:cs typeface="Arial" pitchFamily="34" charset="0"/>
              </a:rPr>
              <a:t> and practical RP.</a:t>
            </a:r>
            <a:endParaRPr lang="en-GB" sz="2400" b="1"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26</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600" b="1" dirty="0" smtClean="0">
                <a:solidFill>
                  <a:schemeClr val="tx1"/>
                </a:solidFill>
                <a:latin typeface="Arial" pitchFamily="34" charset="0"/>
                <a:cs typeface="Arial" pitchFamily="34" charset="0"/>
              </a:rPr>
              <a:t>RECOMMENDATIONS (22) Responsibilities </a:t>
            </a:r>
            <a:br>
              <a:rPr lang="en-US" sz="2600" b="1" dirty="0" smtClean="0">
                <a:solidFill>
                  <a:schemeClr val="tx1"/>
                </a:solidFill>
                <a:latin typeface="Arial" pitchFamily="34" charset="0"/>
                <a:cs typeface="Arial" pitchFamily="34" charset="0"/>
              </a:rPr>
            </a:br>
            <a:r>
              <a:rPr lang="en-US" sz="2600" b="1" dirty="0" smtClean="0">
                <a:solidFill>
                  <a:schemeClr val="tx1"/>
                </a:solidFill>
                <a:latin typeface="Arial" pitchFamily="34" charset="0"/>
                <a:cs typeface="Arial" pitchFamily="34" charset="0"/>
              </a:rPr>
              <a:t>for training provision</a:t>
            </a:r>
            <a:endParaRPr lang="en-GB" sz="26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340768"/>
            <a:ext cx="8534400" cy="4824536"/>
          </a:xfrm>
        </p:spPr>
        <p:txBody>
          <a:bodyPr/>
          <a:lstStyle/>
          <a:p>
            <a:pPr marL="457200" indent="-457200" algn="just"/>
            <a:r>
              <a:rPr lang="en-US" sz="2200" b="1" dirty="0" smtClean="0">
                <a:latin typeface="Arial" pitchFamily="34" charset="0"/>
                <a:cs typeface="Arial" pitchFamily="34" charset="0"/>
              </a:rPr>
              <a:t>Scientific and professional societies should contribute to the development of syllabuses </a:t>
            </a:r>
            <a:r>
              <a:rPr lang="en-US" sz="2200" dirty="0" smtClean="0">
                <a:latin typeface="Arial" pitchFamily="34" charset="0"/>
                <a:cs typeface="Arial" pitchFamily="34" charset="0"/>
              </a:rPr>
              <a:t>to ensure a consistent approach, and to the </a:t>
            </a:r>
            <a:r>
              <a:rPr lang="en-US" sz="2200" b="1" dirty="0" smtClean="0">
                <a:latin typeface="Arial" pitchFamily="34" charset="0"/>
                <a:cs typeface="Arial" pitchFamily="34" charset="0"/>
              </a:rPr>
              <a:t>promotion and support </a:t>
            </a:r>
            <a:r>
              <a:rPr lang="en-US" sz="2200" dirty="0" smtClean="0">
                <a:latin typeface="Arial" pitchFamily="34" charset="0"/>
                <a:cs typeface="Arial" pitchFamily="34" charset="0"/>
              </a:rPr>
              <a:t>of education and training. </a:t>
            </a:r>
            <a:r>
              <a:rPr lang="en-US" sz="2200" b="1" dirty="0" smtClean="0">
                <a:latin typeface="Arial" pitchFamily="34" charset="0"/>
                <a:cs typeface="Arial" pitchFamily="34" charset="0"/>
              </a:rPr>
              <a:t>Scientific congresses should include refresher courses on RP, </a:t>
            </a:r>
            <a:r>
              <a:rPr lang="en-US" sz="2200" dirty="0" smtClean="0">
                <a:latin typeface="Arial" pitchFamily="34" charset="0"/>
                <a:cs typeface="Arial" pitchFamily="34" charset="0"/>
              </a:rPr>
              <a:t>attendance at which could be a requirement for continuing professional development for professionals using </a:t>
            </a:r>
            <a:r>
              <a:rPr lang="en-US" sz="2200" dirty="0" err="1" smtClean="0">
                <a:latin typeface="Arial" pitchFamily="34" charset="0"/>
                <a:cs typeface="Arial" pitchFamily="34" charset="0"/>
              </a:rPr>
              <a:t>ionising</a:t>
            </a:r>
            <a:r>
              <a:rPr lang="en-US" sz="2200" dirty="0" smtClean="0">
                <a:latin typeface="Arial" pitchFamily="34" charset="0"/>
                <a:cs typeface="Arial" pitchFamily="34" charset="0"/>
              </a:rPr>
              <a:t> radiation.</a:t>
            </a:r>
          </a:p>
          <a:p>
            <a:pPr marL="457200" indent="-457200" algn="just"/>
            <a:r>
              <a:rPr lang="en-US" sz="2200" dirty="0" smtClean="0">
                <a:latin typeface="Arial" pitchFamily="34" charset="0"/>
                <a:cs typeface="Arial" pitchFamily="34" charset="0"/>
              </a:rPr>
              <a:t>The Commission </a:t>
            </a:r>
            <a:r>
              <a:rPr lang="en-US" sz="2200" b="1" dirty="0" smtClean="0">
                <a:latin typeface="Arial" pitchFamily="34" charset="0"/>
                <a:cs typeface="Arial" pitchFamily="34" charset="0"/>
              </a:rPr>
              <a:t>urges professional societies for relevant medical and RP staff to work together </a:t>
            </a:r>
            <a:r>
              <a:rPr lang="en-US" sz="2200" dirty="0" smtClean="0">
                <a:latin typeface="Arial" pitchFamily="34" charset="0"/>
                <a:cs typeface="Arial" pitchFamily="34" charset="0"/>
              </a:rPr>
              <a:t>to develop continuing education in collaboration with healthcare providers.</a:t>
            </a:r>
          </a:p>
          <a:p>
            <a:pPr marL="457200" indent="-457200" algn="just"/>
            <a:r>
              <a:rPr lang="en-US" sz="2200" dirty="0" smtClean="0">
                <a:latin typeface="Arial" pitchFamily="34" charset="0"/>
                <a:cs typeface="Arial" pitchFamily="34" charset="0"/>
              </a:rPr>
              <a:t>Professional bodies are </a:t>
            </a:r>
            <a:r>
              <a:rPr lang="en-US" sz="2200" b="1" dirty="0" smtClean="0">
                <a:latin typeface="Arial" pitchFamily="34" charset="0"/>
                <a:cs typeface="Arial" pitchFamily="34" charset="0"/>
              </a:rPr>
              <a:t>encouraged to promote lectures on RP relevant to their specialty in medical congresses </a:t>
            </a:r>
            <a:r>
              <a:rPr lang="en-US" sz="2200" dirty="0" smtClean="0">
                <a:latin typeface="Arial" pitchFamily="34" charset="0"/>
                <a:cs typeface="Arial" pitchFamily="34" charset="0"/>
              </a:rPr>
              <a:t>to facilitate continuing professional development. </a:t>
            </a:r>
            <a:endParaRPr lang="en-GB" sz="2200"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27</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600" b="1" dirty="0" smtClean="0">
                <a:solidFill>
                  <a:schemeClr val="tx1"/>
                </a:solidFill>
                <a:latin typeface="Arial" pitchFamily="34" charset="0"/>
                <a:cs typeface="Arial" pitchFamily="34" charset="0"/>
              </a:rPr>
              <a:t>RECOMMENDATIONS (23) Responsibilities </a:t>
            </a:r>
            <a:br>
              <a:rPr lang="en-US" sz="2600" b="1" dirty="0" smtClean="0">
                <a:solidFill>
                  <a:schemeClr val="tx1"/>
                </a:solidFill>
                <a:latin typeface="Arial" pitchFamily="34" charset="0"/>
                <a:cs typeface="Arial" pitchFamily="34" charset="0"/>
              </a:rPr>
            </a:br>
            <a:r>
              <a:rPr lang="en-US" sz="2600" b="1" dirty="0" smtClean="0">
                <a:solidFill>
                  <a:schemeClr val="tx1"/>
                </a:solidFill>
                <a:latin typeface="Arial" pitchFamily="34" charset="0"/>
                <a:cs typeface="Arial" pitchFamily="34" charset="0"/>
              </a:rPr>
              <a:t>for training provision</a:t>
            </a:r>
            <a:endParaRPr lang="en-GB" sz="26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340768"/>
            <a:ext cx="8534400" cy="4824536"/>
          </a:xfrm>
        </p:spPr>
        <p:txBody>
          <a:bodyPr/>
          <a:lstStyle/>
          <a:p>
            <a:pPr marL="457200" indent="-457200" algn="just"/>
            <a:r>
              <a:rPr lang="en-US" sz="2400" dirty="0" smtClean="0">
                <a:latin typeface="Arial" pitchFamily="34" charset="0"/>
                <a:cs typeface="Arial" pitchFamily="34" charset="0"/>
              </a:rPr>
              <a:t>The </a:t>
            </a:r>
            <a:r>
              <a:rPr lang="en-US" sz="2400" b="1" dirty="0" smtClean="0">
                <a:latin typeface="Arial" pitchFamily="34" charset="0"/>
                <a:cs typeface="Arial" pitchFamily="34" charset="0"/>
              </a:rPr>
              <a:t>radiology equipment manufacturers have an important role to play in RP training for new technologies</a:t>
            </a:r>
            <a:r>
              <a:rPr lang="en-US" sz="2400" dirty="0" smtClean="0">
                <a:latin typeface="Arial" pitchFamily="34" charset="0"/>
                <a:cs typeface="Arial" pitchFamily="34" charset="0"/>
              </a:rPr>
              <a:t>. </a:t>
            </a:r>
          </a:p>
          <a:p>
            <a:pPr marL="457200" indent="-457200" algn="just"/>
            <a:r>
              <a:rPr lang="en-US" sz="2400" dirty="0" smtClean="0">
                <a:latin typeface="Arial" pitchFamily="34" charset="0"/>
                <a:cs typeface="Arial" pitchFamily="34" charset="0"/>
              </a:rPr>
              <a:t>The radiology industry </a:t>
            </a:r>
            <a:r>
              <a:rPr lang="en-US" sz="2400" b="1" dirty="0" smtClean="0">
                <a:latin typeface="Arial" pitchFamily="34" charset="0"/>
                <a:cs typeface="Arial" pitchFamily="34" charset="0"/>
              </a:rPr>
              <a:t>should produce training material in parallel with the introduction of new x-ray or imaging systems</a:t>
            </a:r>
            <a:r>
              <a:rPr lang="en-US" sz="2400" dirty="0" smtClean="0">
                <a:latin typeface="Arial" pitchFamily="34" charset="0"/>
                <a:cs typeface="Arial" pitchFamily="34" charset="0"/>
              </a:rPr>
              <a:t> to promote the advances in RP of patients. </a:t>
            </a:r>
          </a:p>
          <a:p>
            <a:pPr marL="457200" indent="-457200" algn="just"/>
            <a:r>
              <a:rPr lang="en-US" sz="2400" dirty="0" smtClean="0">
                <a:latin typeface="Arial" pitchFamily="34" charset="0"/>
                <a:cs typeface="Arial" pitchFamily="34" charset="0"/>
              </a:rPr>
              <a:t>The equipment manufacturers </a:t>
            </a:r>
            <a:r>
              <a:rPr lang="en-US" sz="2400" b="1" dirty="0" smtClean="0">
                <a:latin typeface="Arial" pitchFamily="34" charset="0"/>
                <a:cs typeface="Arial" pitchFamily="34" charset="0"/>
              </a:rPr>
              <a:t>should alert operators about the impact of their technologies on patient doses </a:t>
            </a:r>
            <a:r>
              <a:rPr lang="en-US" sz="2400" dirty="0" smtClean="0">
                <a:latin typeface="Arial" pitchFamily="34" charset="0"/>
                <a:cs typeface="Arial" pitchFamily="34" charset="0"/>
              </a:rPr>
              <a:t>if the equipment is not used properly.</a:t>
            </a: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28</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600" b="1" dirty="0" smtClean="0">
                <a:solidFill>
                  <a:schemeClr val="tx1"/>
                </a:solidFill>
                <a:latin typeface="Arial" pitchFamily="34" charset="0"/>
                <a:cs typeface="Arial" pitchFamily="34" charset="0"/>
              </a:rPr>
              <a:t>RECOMMENDATIONS (24) Responsibilities </a:t>
            </a:r>
            <a:br>
              <a:rPr lang="en-US" sz="2600" b="1" dirty="0" smtClean="0">
                <a:solidFill>
                  <a:schemeClr val="tx1"/>
                </a:solidFill>
                <a:latin typeface="Arial" pitchFamily="34" charset="0"/>
                <a:cs typeface="Arial" pitchFamily="34" charset="0"/>
              </a:rPr>
            </a:br>
            <a:r>
              <a:rPr lang="en-US" sz="2600" b="1" dirty="0" smtClean="0">
                <a:solidFill>
                  <a:schemeClr val="tx1"/>
                </a:solidFill>
                <a:latin typeface="Arial" pitchFamily="34" charset="0"/>
                <a:cs typeface="Arial" pitchFamily="34" charset="0"/>
              </a:rPr>
              <a:t>for training provision</a:t>
            </a:r>
            <a:endParaRPr lang="en-GB" sz="26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340768"/>
            <a:ext cx="8534400" cy="4824536"/>
          </a:xfrm>
        </p:spPr>
        <p:txBody>
          <a:bodyPr/>
          <a:lstStyle/>
          <a:p>
            <a:pPr marL="457200" indent="-457200" algn="just"/>
            <a:r>
              <a:rPr lang="en-US" sz="2400" dirty="0" smtClean="0">
                <a:latin typeface="Arial" pitchFamily="34" charset="0"/>
                <a:cs typeface="Arial" pitchFamily="34" charset="0"/>
              </a:rPr>
              <a:t>Equipment manufacturers have a responsibility to develop and make available appropriate tools that are built into radiological equipment </a:t>
            </a:r>
            <a:r>
              <a:rPr lang="en-US" sz="2400" b="1" dirty="0" smtClean="0">
                <a:latin typeface="Arial" pitchFamily="34" charset="0"/>
                <a:cs typeface="Arial" pitchFamily="34" charset="0"/>
              </a:rPr>
              <a:t>to facilitate easy and convenient determination and recording of exposure with reasonable accuracy.</a:t>
            </a:r>
          </a:p>
          <a:p>
            <a:pPr marL="457200" indent="-457200" algn="just"/>
            <a:r>
              <a:rPr lang="en-US" sz="2400" dirty="0" smtClean="0">
                <a:latin typeface="Arial" pitchFamily="34" charset="0"/>
                <a:cs typeface="Arial" pitchFamily="34" charset="0"/>
              </a:rPr>
              <a:t>Equipment manufacturers should ensure that maintenance engineers with responsibilities for imaging systems and </a:t>
            </a:r>
            <a:r>
              <a:rPr lang="en-US" sz="2400" b="1" dirty="0" smtClean="0">
                <a:latin typeface="Arial" pitchFamily="34" charset="0"/>
                <a:cs typeface="Arial" pitchFamily="34" charset="0"/>
              </a:rPr>
              <a:t>clinical applications specialists have training in RP of patients</a:t>
            </a:r>
            <a:r>
              <a:rPr lang="en-US" sz="2400" dirty="0" smtClean="0">
                <a:latin typeface="Arial" pitchFamily="34" charset="0"/>
                <a:cs typeface="Arial" pitchFamily="34" charset="0"/>
              </a:rPr>
              <a:t>. It is important that they understand how the settings of the x-ray systems and adjustments that they may make influence the radiation doses to patients. </a:t>
            </a:r>
            <a:endParaRPr lang="en-GB" sz="2400"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29</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260648"/>
            <a:ext cx="8640960" cy="792088"/>
          </a:xfrm>
        </p:spPr>
        <p:style>
          <a:lnRef idx="1">
            <a:schemeClr val="accent2"/>
          </a:lnRef>
          <a:fillRef idx="2">
            <a:schemeClr val="accent2"/>
          </a:fillRef>
          <a:effectRef idx="1">
            <a:schemeClr val="accent2"/>
          </a:effectRef>
          <a:fontRef idx="minor">
            <a:schemeClr val="dk1"/>
          </a:fontRef>
        </p:style>
        <p:txBody>
          <a:bodyPr>
            <a:noAutofit/>
          </a:bodyPr>
          <a:lstStyle/>
          <a:p>
            <a:r>
              <a:rPr lang="en-US" sz="3600" b="1" dirty="0" smtClean="0">
                <a:solidFill>
                  <a:schemeClr val="tx1"/>
                </a:solidFill>
                <a:latin typeface="Arial" pitchFamily="34" charset="0"/>
                <a:cs typeface="Arial" pitchFamily="34" charset="0"/>
              </a:rPr>
              <a:t>Summary (1)</a:t>
            </a:r>
            <a:endParaRPr lang="en-GB" sz="36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340768"/>
            <a:ext cx="8534400" cy="4896544"/>
          </a:xfrm>
        </p:spPr>
        <p:txBody>
          <a:bodyPr/>
          <a:lstStyle/>
          <a:p>
            <a:pPr marL="0" indent="0" algn="just"/>
            <a:r>
              <a:rPr lang="en-US" sz="2300" dirty="0" smtClean="0">
                <a:latin typeface="Arial" pitchFamily="34" charset="0"/>
                <a:cs typeface="Arial" pitchFamily="34" charset="0"/>
              </a:rPr>
              <a:t>The number of diagnostic and interventional medical procedures using </a:t>
            </a:r>
            <a:r>
              <a:rPr lang="en-US" sz="2300" dirty="0" err="1" smtClean="0">
                <a:latin typeface="Arial" pitchFamily="34" charset="0"/>
                <a:cs typeface="Arial" pitchFamily="34" charset="0"/>
              </a:rPr>
              <a:t>ionising</a:t>
            </a:r>
            <a:r>
              <a:rPr lang="en-US" sz="2300" dirty="0" smtClean="0">
                <a:latin typeface="Arial" pitchFamily="34" charset="0"/>
                <a:cs typeface="Arial" pitchFamily="34" charset="0"/>
              </a:rPr>
              <a:t> radiations </a:t>
            </a:r>
            <a:r>
              <a:rPr lang="en-US" sz="2300" b="1" dirty="0" smtClean="0">
                <a:latin typeface="Arial" pitchFamily="34" charset="0"/>
                <a:cs typeface="Arial" pitchFamily="34" charset="0"/>
              </a:rPr>
              <a:t>is rising</a:t>
            </a:r>
            <a:r>
              <a:rPr lang="en-US" sz="2300" dirty="0" smtClean="0">
                <a:latin typeface="Arial" pitchFamily="34" charset="0"/>
                <a:cs typeface="Arial" pitchFamily="34" charset="0"/>
              </a:rPr>
              <a:t> steadily, and procedures resulting in </a:t>
            </a:r>
            <a:r>
              <a:rPr lang="en-US" sz="2300" b="1" dirty="0" smtClean="0">
                <a:latin typeface="Arial" pitchFamily="34" charset="0"/>
                <a:cs typeface="Arial" pitchFamily="34" charset="0"/>
              </a:rPr>
              <a:t>higher patient and staff doses </a:t>
            </a:r>
            <a:r>
              <a:rPr lang="en-US" sz="2300" dirty="0" smtClean="0">
                <a:latin typeface="Arial" pitchFamily="34" charset="0"/>
                <a:cs typeface="Arial" pitchFamily="34" charset="0"/>
              </a:rPr>
              <a:t>are being performed more frequently. As such, the </a:t>
            </a:r>
            <a:r>
              <a:rPr lang="en-US" sz="2300" b="1" dirty="0" smtClean="0">
                <a:latin typeface="Arial" pitchFamily="34" charset="0"/>
                <a:cs typeface="Arial" pitchFamily="34" charset="0"/>
              </a:rPr>
              <a:t>need for education and training of medical staff (including medical students)</a:t>
            </a:r>
            <a:r>
              <a:rPr lang="en-US" sz="2300" dirty="0" smtClean="0">
                <a:latin typeface="Arial" pitchFamily="34" charset="0"/>
                <a:cs typeface="Arial" pitchFamily="34" charset="0"/>
              </a:rPr>
              <a:t> and other healthcare professionals in the principles of radiation protection is even more compelling than in the past.</a:t>
            </a:r>
          </a:p>
          <a:p>
            <a:pPr marL="0" indent="0" algn="just"/>
            <a:r>
              <a:rPr lang="en-US" sz="2300" dirty="0" smtClean="0">
                <a:latin typeface="Arial" pitchFamily="34" charset="0"/>
                <a:cs typeface="Arial" pitchFamily="34" charset="0"/>
              </a:rPr>
              <a:t>The Commission expands considerably in this publication the  basic recommendations on radiological protection education and training with regard to </a:t>
            </a:r>
            <a:r>
              <a:rPr lang="en-US" sz="2300" b="1" dirty="0" smtClean="0">
                <a:latin typeface="Arial" pitchFamily="34" charset="0"/>
                <a:cs typeface="Arial" pitchFamily="34" charset="0"/>
              </a:rPr>
              <a:t>various categories of medical practitioners and other healthcare professionals </a:t>
            </a:r>
            <a:r>
              <a:rPr lang="en-US" sz="2300" dirty="0" smtClean="0">
                <a:latin typeface="Arial" pitchFamily="34" charset="0"/>
                <a:cs typeface="Arial" pitchFamily="34" charset="0"/>
              </a:rPr>
              <a:t>who perform or provide support for diagnostic and interventional procedures </a:t>
            </a:r>
            <a:r>
              <a:rPr lang="en-US" sz="2300" dirty="0" err="1" smtClean="0">
                <a:latin typeface="Arial" pitchFamily="34" charset="0"/>
                <a:cs typeface="Arial" pitchFamily="34" charset="0"/>
              </a:rPr>
              <a:t>utilising</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ionising</a:t>
            </a:r>
            <a:r>
              <a:rPr lang="en-US" sz="2300" dirty="0" smtClean="0">
                <a:latin typeface="Arial" pitchFamily="34" charset="0"/>
                <a:cs typeface="Arial" pitchFamily="34" charset="0"/>
              </a:rPr>
              <a:t> radiation. </a:t>
            </a:r>
            <a:endParaRPr lang="en-GB" sz="2300"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3</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800" b="1" dirty="0" smtClean="0">
                <a:solidFill>
                  <a:schemeClr val="tx1"/>
                </a:solidFill>
                <a:latin typeface="Arial" pitchFamily="34" charset="0"/>
                <a:cs typeface="Arial" pitchFamily="34" charset="0"/>
              </a:rPr>
              <a:t>Medical and healthcare professionals </a:t>
            </a:r>
            <a:br>
              <a:rPr lang="en-US" sz="2800" b="1" dirty="0" smtClean="0">
                <a:solidFill>
                  <a:schemeClr val="tx1"/>
                </a:solidFill>
                <a:latin typeface="Arial" pitchFamily="34" charset="0"/>
                <a:cs typeface="Arial" pitchFamily="34" charset="0"/>
              </a:rPr>
            </a:br>
            <a:r>
              <a:rPr lang="en-US" sz="2800" b="1" dirty="0" smtClean="0">
                <a:solidFill>
                  <a:schemeClr val="tx1"/>
                </a:solidFill>
                <a:latin typeface="Arial" pitchFamily="34" charset="0"/>
                <a:cs typeface="Arial" pitchFamily="34" charset="0"/>
              </a:rPr>
              <a:t>needing RP training (1)</a:t>
            </a:r>
            <a:endParaRPr lang="en-GB" sz="28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340768"/>
            <a:ext cx="8534400" cy="4824536"/>
          </a:xfrm>
        </p:spPr>
        <p:txBody>
          <a:bodyPr/>
          <a:lstStyle/>
          <a:p>
            <a:pPr marL="457200" indent="-457200" algn="just"/>
            <a:r>
              <a:rPr lang="en-US" sz="2200" dirty="0" smtClean="0">
                <a:latin typeface="Arial" pitchFamily="34" charset="0"/>
                <a:cs typeface="Arial" pitchFamily="34" charset="0"/>
              </a:rPr>
              <a:t>Category 1 – </a:t>
            </a:r>
            <a:r>
              <a:rPr lang="en-US" sz="2200" b="1" dirty="0" smtClean="0">
                <a:latin typeface="Arial" pitchFamily="34" charset="0"/>
                <a:cs typeface="Arial" pitchFamily="34" charset="0"/>
              </a:rPr>
              <a:t>radiologists</a:t>
            </a:r>
            <a:r>
              <a:rPr lang="en-US" sz="2200" dirty="0" smtClean="0">
                <a:latin typeface="Arial" pitchFamily="34" charset="0"/>
                <a:cs typeface="Arial" pitchFamily="34" charset="0"/>
              </a:rPr>
              <a:t>: physicians who are going to take up a career in which the major component involves the use of </a:t>
            </a:r>
            <a:r>
              <a:rPr lang="en-US" sz="2200" dirty="0" err="1" smtClean="0">
                <a:latin typeface="Arial" pitchFamily="34" charset="0"/>
                <a:cs typeface="Arial" pitchFamily="34" charset="0"/>
              </a:rPr>
              <a:t>ionising</a:t>
            </a:r>
            <a:r>
              <a:rPr lang="en-US" sz="2200" dirty="0" smtClean="0">
                <a:latin typeface="Arial" pitchFamily="34" charset="0"/>
                <a:cs typeface="Arial" pitchFamily="34" charset="0"/>
              </a:rPr>
              <a:t> radiation in radiology. This includes those performing interventional radiology procedures.</a:t>
            </a:r>
          </a:p>
          <a:p>
            <a:pPr marL="457200" indent="-457200" algn="just"/>
            <a:r>
              <a:rPr lang="en-US" sz="2200" dirty="0" smtClean="0">
                <a:latin typeface="Arial" pitchFamily="34" charset="0"/>
                <a:cs typeface="Arial" pitchFamily="34" charset="0"/>
              </a:rPr>
              <a:t>Category 2 – </a:t>
            </a:r>
            <a:r>
              <a:rPr lang="en-US" sz="2200" b="1" dirty="0" smtClean="0">
                <a:latin typeface="Arial" pitchFamily="34" charset="0"/>
                <a:cs typeface="Arial" pitchFamily="34" charset="0"/>
              </a:rPr>
              <a:t>nuclear medicine specialists</a:t>
            </a:r>
            <a:r>
              <a:rPr lang="en-US" sz="2200" dirty="0" smtClean="0">
                <a:latin typeface="Arial" pitchFamily="34" charset="0"/>
                <a:cs typeface="Arial" pitchFamily="34" charset="0"/>
              </a:rPr>
              <a:t>: physicians who are going to take up a career in which the major component involves the use of radiopharmaceuticals in nuclear medicine for diagnosis and treatment including PET or PET/CT.</a:t>
            </a:r>
          </a:p>
          <a:p>
            <a:pPr marL="457200" indent="-457200" algn="just"/>
            <a:r>
              <a:rPr lang="en-US" sz="2200" dirty="0" smtClean="0">
                <a:latin typeface="Arial" pitchFamily="34" charset="0"/>
                <a:cs typeface="Arial" pitchFamily="34" charset="0"/>
              </a:rPr>
              <a:t>Category 3 – </a:t>
            </a:r>
            <a:r>
              <a:rPr lang="en-US" sz="2200" b="1" dirty="0" smtClean="0">
                <a:latin typeface="Arial" pitchFamily="34" charset="0"/>
                <a:cs typeface="Arial" pitchFamily="34" charset="0"/>
              </a:rPr>
              <a:t>cardiologists and </a:t>
            </a:r>
            <a:r>
              <a:rPr lang="en-US" sz="2200" b="1" dirty="0" err="1" smtClean="0">
                <a:latin typeface="Arial" pitchFamily="34" charset="0"/>
                <a:cs typeface="Arial" pitchFamily="34" charset="0"/>
              </a:rPr>
              <a:t>interventionalists</a:t>
            </a:r>
            <a:r>
              <a:rPr lang="en-US" sz="2200" b="1" dirty="0" smtClean="0">
                <a:latin typeface="Arial" pitchFamily="34" charset="0"/>
                <a:cs typeface="Arial" pitchFamily="34" charset="0"/>
              </a:rPr>
              <a:t> from other specialties:</a:t>
            </a:r>
            <a:r>
              <a:rPr lang="en-US" sz="2200" dirty="0" smtClean="0">
                <a:latin typeface="Arial" pitchFamily="34" charset="0"/>
                <a:cs typeface="Arial" pitchFamily="34" charset="0"/>
              </a:rPr>
              <a:t> physicians whose occupation involves a fairly high level of </a:t>
            </a:r>
            <a:r>
              <a:rPr lang="en-US" sz="2200" dirty="0" err="1" smtClean="0">
                <a:latin typeface="Arial" pitchFamily="34" charset="0"/>
                <a:cs typeface="Arial" pitchFamily="34" charset="0"/>
              </a:rPr>
              <a:t>ionising</a:t>
            </a:r>
            <a:r>
              <a:rPr lang="en-US" sz="2200" dirty="0" smtClean="0">
                <a:latin typeface="Arial" pitchFamily="34" charset="0"/>
                <a:cs typeface="Arial" pitchFamily="34" charset="0"/>
              </a:rPr>
              <a:t> radiation use, although it is not the major part of their work, such as interventional cardiologists. The specialties involved vary around the globe, but may include vascular surgeons and neurosurgeons.</a:t>
            </a:r>
            <a:endParaRPr lang="en-GB" sz="2200"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30</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800" b="1" dirty="0" smtClean="0">
                <a:solidFill>
                  <a:schemeClr val="tx1"/>
                </a:solidFill>
                <a:latin typeface="Arial" pitchFamily="34" charset="0"/>
                <a:cs typeface="Arial" pitchFamily="34" charset="0"/>
              </a:rPr>
              <a:t>Medical and healthcare professionals </a:t>
            </a:r>
            <a:br>
              <a:rPr lang="en-US" sz="2800" b="1" dirty="0" smtClean="0">
                <a:solidFill>
                  <a:schemeClr val="tx1"/>
                </a:solidFill>
                <a:latin typeface="Arial" pitchFamily="34" charset="0"/>
                <a:cs typeface="Arial" pitchFamily="34" charset="0"/>
              </a:rPr>
            </a:br>
            <a:r>
              <a:rPr lang="en-US" sz="2800" b="1" dirty="0" smtClean="0">
                <a:solidFill>
                  <a:schemeClr val="tx1"/>
                </a:solidFill>
                <a:latin typeface="Arial" pitchFamily="34" charset="0"/>
                <a:cs typeface="Arial" pitchFamily="34" charset="0"/>
              </a:rPr>
              <a:t>needing RP training (2)</a:t>
            </a:r>
            <a:endParaRPr lang="en-GB" sz="28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340768"/>
            <a:ext cx="8534400" cy="4824536"/>
          </a:xfrm>
        </p:spPr>
        <p:txBody>
          <a:bodyPr/>
          <a:lstStyle/>
          <a:p>
            <a:pPr marL="457200" indent="-457200" algn="just"/>
            <a:r>
              <a:rPr lang="en-US" sz="2400" dirty="0" smtClean="0">
                <a:latin typeface="Arial" pitchFamily="34" charset="0"/>
                <a:cs typeface="Arial" pitchFamily="34" charset="0"/>
              </a:rPr>
              <a:t>Category 4 – </a:t>
            </a:r>
            <a:r>
              <a:rPr lang="en-US" sz="2400" b="1" dirty="0" smtClean="0">
                <a:latin typeface="Arial" pitchFamily="34" charset="0"/>
                <a:cs typeface="Arial" pitchFamily="34" charset="0"/>
              </a:rPr>
              <a:t>other medical specialists using x rays</a:t>
            </a:r>
            <a:r>
              <a:rPr lang="en-US" sz="2400" dirty="0" smtClean="0">
                <a:latin typeface="Arial" pitchFamily="34" charset="0"/>
                <a:cs typeface="Arial" pitchFamily="34" charset="0"/>
              </a:rPr>
              <a:t>: physicians whose occupation involves the use of x-ray fluoroscopy in urology, gastroenterology, </a:t>
            </a:r>
            <a:r>
              <a:rPr lang="en-US" sz="2400" dirty="0" err="1" smtClean="0">
                <a:latin typeface="Arial" pitchFamily="34" charset="0"/>
                <a:cs typeface="Arial" pitchFamily="34" charset="0"/>
              </a:rPr>
              <a:t>orthopaedic</a:t>
            </a:r>
            <a:r>
              <a:rPr lang="en-US" sz="2400" dirty="0" smtClean="0">
                <a:latin typeface="Arial" pitchFamily="34" charset="0"/>
                <a:cs typeface="Arial" pitchFamily="34" charset="0"/>
              </a:rPr>
              <a:t> surgery, neurosurgery, or other specialties.</a:t>
            </a:r>
          </a:p>
          <a:p>
            <a:pPr marL="457200" indent="-457200" algn="just"/>
            <a:r>
              <a:rPr lang="en-US" sz="2400" dirty="0" smtClean="0">
                <a:latin typeface="Arial" pitchFamily="34" charset="0"/>
                <a:cs typeface="Arial" pitchFamily="34" charset="0"/>
              </a:rPr>
              <a:t>Category 5 – </a:t>
            </a:r>
            <a:r>
              <a:rPr lang="en-US" sz="2400" b="1" dirty="0" smtClean="0">
                <a:latin typeface="Arial" pitchFamily="34" charset="0"/>
                <a:cs typeface="Arial" pitchFamily="34" charset="0"/>
              </a:rPr>
              <a:t>other medical specialties using nuclear medicine</a:t>
            </a:r>
            <a:r>
              <a:rPr lang="en-US" sz="2400" dirty="0" smtClean="0">
                <a:latin typeface="Arial" pitchFamily="34" charset="0"/>
                <a:cs typeface="Arial" pitchFamily="34" charset="0"/>
              </a:rPr>
              <a:t>: physicians whose occupation involves prescription and use of a narrow range of nuclear medicine tests.</a:t>
            </a:r>
          </a:p>
          <a:p>
            <a:pPr marL="457200" indent="-457200" algn="just"/>
            <a:r>
              <a:rPr lang="en-US" sz="2400" dirty="0" smtClean="0">
                <a:latin typeface="Arial" pitchFamily="34" charset="0"/>
                <a:cs typeface="Arial" pitchFamily="34" charset="0"/>
              </a:rPr>
              <a:t>Category 6 – </a:t>
            </a:r>
            <a:r>
              <a:rPr lang="en-US" sz="2400" b="1" dirty="0" smtClean="0">
                <a:latin typeface="Arial" pitchFamily="34" charset="0"/>
                <a:cs typeface="Arial" pitchFamily="34" charset="0"/>
              </a:rPr>
              <a:t>other physicians who assist with radiation procedures: </a:t>
            </a:r>
            <a:r>
              <a:rPr lang="en-US" sz="2400" dirty="0" smtClean="0">
                <a:latin typeface="Arial" pitchFamily="34" charset="0"/>
                <a:cs typeface="Arial" pitchFamily="34" charset="0"/>
              </a:rPr>
              <a:t>physicians such as </a:t>
            </a:r>
            <a:r>
              <a:rPr lang="en-US" sz="2400" dirty="0" err="1" smtClean="0">
                <a:latin typeface="Arial" pitchFamily="34" charset="0"/>
                <a:cs typeface="Arial" pitchFamily="34" charset="0"/>
              </a:rPr>
              <a:t>anaesthetists</a:t>
            </a:r>
            <a:r>
              <a:rPr lang="en-US" sz="2400" dirty="0" smtClean="0">
                <a:latin typeface="Arial" pitchFamily="34" charset="0"/>
                <a:cs typeface="Arial" pitchFamily="34" charset="0"/>
              </a:rPr>
              <a:t> who have involvement in fluoroscopy procedures directed by others, and occupational health physicians who review records of radiation workers.</a:t>
            </a:r>
            <a:endParaRPr lang="en-GB" sz="2400"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31</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800" b="1" dirty="0" smtClean="0">
                <a:solidFill>
                  <a:schemeClr val="tx1"/>
                </a:solidFill>
                <a:latin typeface="Arial" pitchFamily="34" charset="0"/>
                <a:cs typeface="Arial" pitchFamily="34" charset="0"/>
              </a:rPr>
              <a:t>Medical and healthcare professionals </a:t>
            </a:r>
            <a:br>
              <a:rPr lang="en-US" sz="2800" b="1" dirty="0" smtClean="0">
                <a:solidFill>
                  <a:schemeClr val="tx1"/>
                </a:solidFill>
                <a:latin typeface="Arial" pitchFamily="34" charset="0"/>
                <a:cs typeface="Arial" pitchFamily="34" charset="0"/>
              </a:rPr>
            </a:br>
            <a:r>
              <a:rPr lang="en-US" sz="2800" b="1" dirty="0" smtClean="0">
                <a:solidFill>
                  <a:schemeClr val="tx1"/>
                </a:solidFill>
                <a:latin typeface="Arial" pitchFamily="34" charset="0"/>
                <a:cs typeface="Arial" pitchFamily="34" charset="0"/>
              </a:rPr>
              <a:t>needing RP training (3)</a:t>
            </a:r>
            <a:endParaRPr lang="en-GB" sz="28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340768"/>
            <a:ext cx="8534400" cy="4824536"/>
          </a:xfrm>
        </p:spPr>
        <p:txBody>
          <a:bodyPr/>
          <a:lstStyle/>
          <a:p>
            <a:pPr marL="457200" indent="-457200" algn="just"/>
            <a:r>
              <a:rPr lang="en-US" sz="2400" dirty="0" smtClean="0">
                <a:latin typeface="Arial" pitchFamily="34" charset="0"/>
                <a:cs typeface="Arial" pitchFamily="34" charset="0"/>
              </a:rPr>
              <a:t>Category 7 – </a:t>
            </a:r>
            <a:r>
              <a:rPr lang="en-US" sz="2400" b="1" dirty="0" smtClean="0">
                <a:latin typeface="Arial" pitchFamily="34" charset="0"/>
                <a:cs typeface="Arial" pitchFamily="34" charset="0"/>
              </a:rPr>
              <a:t>dentists:</a:t>
            </a:r>
            <a:r>
              <a:rPr lang="en-US" sz="2400" dirty="0" smtClean="0">
                <a:latin typeface="Arial" pitchFamily="34" charset="0"/>
                <a:cs typeface="Arial" pitchFamily="34" charset="0"/>
              </a:rPr>
              <a:t> dentists who take and interpret dental x-ray images routinely.</a:t>
            </a:r>
          </a:p>
          <a:p>
            <a:pPr marL="457200" indent="-457200" algn="just"/>
            <a:r>
              <a:rPr lang="en-US" sz="2400" dirty="0" smtClean="0">
                <a:latin typeface="Arial" pitchFamily="34" charset="0"/>
                <a:cs typeface="Arial" pitchFamily="34" charset="0"/>
              </a:rPr>
              <a:t>Category 8 – </a:t>
            </a:r>
            <a:r>
              <a:rPr lang="en-US" sz="2400" b="1" dirty="0" smtClean="0">
                <a:latin typeface="Arial" pitchFamily="34" charset="0"/>
                <a:cs typeface="Arial" pitchFamily="34" charset="0"/>
              </a:rPr>
              <a:t>medical referrers: </a:t>
            </a:r>
            <a:r>
              <a:rPr lang="en-US" sz="2400" dirty="0" smtClean="0">
                <a:latin typeface="Arial" pitchFamily="34" charset="0"/>
                <a:cs typeface="Arial" pitchFamily="34" charset="0"/>
              </a:rPr>
              <a:t>physicians who request examinations and procedures involving </a:t>
            </a:r>
            <a:r>
              <a:rPr lang="en-US" sz="2400" dirty="0" err="1" smtClean="0">
                <a:latin typeface="Arial" pitchFamily="34" charset="0"/>
                <a:cs typeface="Arial" pitchFamily="34" charset="0"/>
              </a:rPr>
              <a:t>ionising</a:t>
            </a:r>
            <a:r>
              <a:rPr lang="en-US" sz="2400" dirty="0" smtClean="0">
                <a:latin typeface="Arial" pitchFamily="34" charset="0"/>
                <a:cs typeface="Arial" pitchFamily="34" charset="0"/>
              </a:rPr>
              <a:t> radiations, and medical students who may refer for examinations in the future.</a:t>
            </a:r>
          </a:p>
          <a:p>
            <a:pPr marL="457200" indent="-457200" algn="just"/>
            <a:r>
              <a:rPr lang="en-US" sz="2400" dirty="0" smtClean="0">
                <a:latin typeface="Arial" pitchFamily="34" charset="0"/>
                <a:cs typeface="Arial" pitchFamily="34" charset="0"/>
              </a:rPr>
              <a:t>Category 9 – </a:t>
            </a:r>
            <a:r>
              <a:rPr lang="en-US" sz="2400" b="1" dirty="0" smtClean="0">
                <a:latin typeface="Arial" pitchFamily="34" charset="0"/>
                <a:cs typeface="Arial" pitchFamily="34" charset="0"/>
              </a:rPr>
              <a:t>medical physicists: </a:t>
            </a:r>
            <a:r>
              <a:rPr lang="en-US" sz="2400" dirty="0" smtClean="0">
                <a:latin typeface="Arial" pitchFamily="34" charset="0"/>
                <a:cs typeface="Arial" pitchFamily="34" charset="0"/>
              </a:rPr>
              <a:t>medical physicists </a:t>
            </a:r>
            <a:r>
              <a:rPr lang="en-US" sz="2400" dirty="0" err="1" smtClean="0">
                <a:latin typeface="Arial" pitchFamily="34" charset="0"/>
                <a:cs typeface="Arial" pitchFamily="34" charset="0"/>
              </a:rPr>
              <a:t>specialising</a:t>
            </a:r>
            <a:r>
              <a:rPr lang="en-US" sz="2400" dirty="0" smtClean="0">
                <a:latin typeface="Arial" pitchFamily="34" charset="0"/>
                <a:cs typeface="Arial" pitchFamily="34" charset="0"/>
              </a:rPr>
              <a:t> in RP, nuclear medicine, or diagnostic radiology.</a:t>
            </a: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32</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800" b="1" dirty="0" smtClean="0">
                <a:solidFill>
                  <a:schemeClr val="tx1"/>
                </a:solidFill>
                <a:latin typeface="Arial" pitchFamily="34" charset="0"/>
                <a:cs typeface="Arial" pitchFamily="34" charset="0"/>
              </a:rPr>
              <a:t>Medical and healthcare professionals </a:t>
            </a:r>
            <a:br>
              <a:rPr lang="en-US" sz="2800" b="1" dirty="0" smtClean="0">
                <a:solidFill>
                  <a:schemeClr val="tx1"/>
                </a:solidFill>
                <a:latin typeface="Arial" pitchFamily="34" charset="0"/>
                <a:cs typeface="Arial" pitchFamily="34" charset="0"/>
              </a:rPr>
            </a:br>
            <a:r>
              <a:rPr lang="en-US" sz="2800" b="1" dirty="0" smtClean="0">
                <a:solidFill>
                  <a:schemeClr val="tx1"/>
                </a:solidFill>
                <a:latin typeface="Arial" pitchFamily="34" charset="0"/>
                <a:cs typeface="Arial" pitchFamily="34" charset="0"/>
              </a:rPr>
              <a:t>needing RP training (4)</a:t>
            </a:r>
            <a:endParaRPr lang="en-GB" sz="28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340768"/>
            <a:ext cx="8534400" cy="4824536"/>
          </a:xfrm>
        </p:spPr>
        <p:txBody>
          <a:bodyPr/>
          <a:lstStyle/>
          <a:p>
            <a:pPr marL="457200" indent="-457200" algn="just"/>
            <a:r>
              <a:rPr lang="en-US" sz="2400" dirty="0" smtClean="0">
                <a:latin typeface="Arial" pitchFamily="34" charset="0"/>
                <a:cs typeface="Arial" pitchFamily="34" charset="0"/>
              </a:rPr>
              <a:t>Category 10 – </a:t>
            </a:r>
            <a:r>
              <a:rPr lang="en-US" sz="2400" b="1" dirty="0" smtClean="0">
                <a:latin typeface="Arial" pitchFamily="34" charset="0"/>
                <a:cs typeface="Arial" pitchFamily="34" charset="0"/>
              </a:rPr>
              <a:t>radiographers, nuclear medicine technologists, and x-ray technologists: </a:t>
            </a:r>
            <a:r>
              <a:rPr lang="en-US" sz="2400" dirty="0" smtClean="0">
                <a:latin typeface="Arial" pitchFamily="34" charset="0"/>
                <a:cs typeface="Arial" pitchFamily="34" charset="0"/>
              </a:rPr>
              <a:t>individuals who are going to take up a career in which a major component is involved with operating and/or testing x-ray units, including those carrying out some tests on a range of x-ray units in different hospitals and operating radionuclide imaging equipment.</a:t>
            </a:r>
          </a:p>
          <a:p>
            <a:pPr marL="457200" indent="-457200" algn="just"/>
            <a:r>
              <a:rPr lang="en-US" sz="2400" dirty="0" smtClean="0">
                <a:latin typeface="Arial" pitchFamily="34" charset="0"/>
                <a:cs typeface="Arial" pitchFamily="34" charset="0"/>
              </a:rPr>
              <a:t>Category 11 – </a:t>
            </a:r>
            <a:r>
              <a:rPr lang="en-US" sz="2400" b="1" dirty="0" smtClean="0">
                <a:latin typeface="Arial" pitchFamily="34" charset="0"/>
                <a:cs typeface="Arial" pitchFamily="34" charset="0"/>
              </a:rPr>
              <a:t>maintenance engineers and clinical applications specialists: </a:t>
            </a:r>
            <a:r>
              <a:rPr lang="en-US" sz="2400" dirty="0" smtClean="0">
                <a:latin typeface="Arial" pitchFamily="34" charset="0"/>
                <a:cs typeface="Arial" pitchFamily="34" charset="0"/>
              </a:rPr>
              <a:t>individuals with responsibilities for maintaining the x-ray and imaging systems (including nuclear medicine), or advising on the clinical application of such systems.</a:t>
            </a:r>
            <a:endParaRPr lang="en-GB" sz="2400"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33</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800" b="1" dirty="0" smtClean="0">
                <a:solidFill>
                  <a:schemeClr val="tx1"/>
                </a:solidFill>
                <a:latin typeface="Arial" pitchFamily="34" charset="0"/>
                <a:cs typeface="Arial" pitchFamily="34" charset="0"/>
              </a:rPr>
              <a:t>Medical and healthcare professionals </a:t>
            </a:r>
            <a:br>
              <a:rPr lang="en-US" sz="2800" b="1" dirty="0" smtClean="0">
                <a:solidFill>
                  <a:schemeClr val="tx1"/>
                </a:solidFill>
                <a:latin typeface="Arial" pitchFamily="34" charset="0"/>
                <a:cs typeface="Arial" pitchFamily="34" charset="0"/>
              </a:rPr>
            </a:br>
            <a:r>
              <a:rPr lang="en-US" sz="2800" b="1" dirty="0" smtClean="0">
                <a:solidFill>
                  <a:schemeClr val="tx1"/>
                </a:solidFill>
                <a:latin typeface="Arial" pitchFamily="34" charset="0"/>
                <a:cs typeface="Arial" pitchFamily="34" charset="0"/>
              </a:rPr>
              <a:t>needing RP training (5)</a:t>
            </a:r>
            <a:endParaRPr lang="en-GB" sz="28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340768"/>
            <a:ext cx="8534400" cy="4824536"/>
          </a:xfrm>
        </p:spPr>
        <p:txBody>
          <a:bodyPr/>
          <a:lstStyle/>
          <a:p>
            <a:pPr marL="457200" indent="-457200" algn="just"/>
            <a:r>
              <a:rPr lang="en-US" sz="2400" dirty="0" smtClean="0">
                <a:latin typeface="Arial" pitchFamily="34" charset="0"/>
                <a:cs typeface="Arial" pitchFamily="34" charset="0"/>
              </a:rPr>
              <a:t>Category 12 – </a:t>
            </a:r>
            <a:r>
              <a:rPr lang="en-US" sz="2400" b="1" dirty="0" smtClean="0">
                <a:latin typeface="Arial" pitchFamily="34" charset="0"/>
                <a:cs typeface="Arial" pitchFamily="34" charset="0"/>
              </a:rPr>
              <a:t>other healthcare professionals: </a:t>
            </a:r>
            <a:r>
              <a:rPr lang="en-US" sz="2400" dirty="0" smtClean="0">
                <a:latin typeface="Arial" pitchFamily="34" charset="0"/>
                <a:cs typeface="Arial" pitchFamily="34" charset="0"/>
              </a:rPr>
              <a:t>other professionals such as podiatrists, physiotherapists, and speech therapists who may be involved in the use of radiology techniques to assess patients.</a:t>
            </a:r>
          </a:p>
          <a:p>
            <a:pPr marL="457200" indent="-457200" algn="just"/>
            <a:r>
              <a:rPr lang="en-US" sz="2400" dirty="0" smtClean="0">
                <a:latin typeface="Arial" pitchFamily="34" charset="0"/>
                <a:cs typeface="Arial" pitchFamily="34" charset="0"/>
              </a:rPr>
              <a:t>Category 13 – </a:t>
            </a:r>
            <a:r>
              <a:rPr lang="en-US" sz="2400" b="1" dirty="0" smtClean="0">
                <a:latin typeface="Arial" pitchFamily="34" charset="0"/>
                <a:cs typeface="Arial" pitchFamily="34" charset="0"/>
              </a:rPr>
              <a:t>nurses: </a:t>
            </a:r>
            <a:r>
              <a:rPr lang="en-US" sz="2400" dirty="0" smtClean="0">
                <a:latin typeface="Arial" pitchFamily="34" charset="0"/>
                <a:cs typeface="Arial" pitchFamily="34" charset="0"/>
              </a:rPr>
              <a:t>nursing staff and other healthcare professionals assisting in diagnostic and interventional x-ray fluoroscopy procedures, radiopharmaceutical administration, or the care of nuclear medicine patients.</a:t>
            </a:r>
          </a:p>
          <a:p>
            <a:pPr marL="457200" indent="-457200" algn="just"/>
            <a:r>
              <a:rPr lang="en-US" sz="2400" dirty="0" smtClean="0">
                <a:latin typeface="Arial" pitchFamily="34" charset="0"/>
                <a:cs typeface="Arial" pitchFamily="34" charset="0"/>
              </a:rPr>
              <a:t>Category 14 – </a:t>
            </a:r>
            <a:r>
              <a:rPr lang="en-US" sz="2400" b="1" dirty="0" smtClean="0">
                <a:latin typeface="Arial" pitchFamily="34" charset="0"/>
                <a:cs typeface="Arial" pitchFamily="34" charset="0"/>
              </a:rPr>
              <a:t>dental care professionals:</a:t>
            </a:r>
            <a:r>
              <a:rPr lang="en-US" sz="2400" dirty="0" smtClean="0">
                <a:latin typeface="Arial" pitchFamily="34" charset="0"/>
                <a:cs typeface="Arial" pitchFamily="34" charset="0"/>
              </a:rPr>
              <a:t> dental hygienists, dental nurses, and dental care assistants who take dental radiographs and process images.</a:t>
            </a:r>
            <a:endParaRPr lang="en-GB" sz="2400"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34</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800" b="1" dirty="0" smtClean="0">
                <a:solidFill>
                  <a:schemeClr val="tx1"/>
                </a:solidFill>
                <a:latin typeface="Arial" pitchFamily="34" charset="0"/>
                <a:cs typeface="Arial" pitchFamily="34" charset="0"/>
              </a:rPr>
              <a:t>Medical and healthcare professionals </a:t>
            </a:r>
            <a:br>
              <a:rPr lang="en-US" sz="2800" b="1" dirty="0" smtClean="0">
                <a:solidFill>
                  <a:schemeClr val="tx1"/>
                </a:solidFill>
                <a:latin typeface="Arial" pitchFamily="34" charset="0"/>
                <a:cs typeface="Arial" pitchFamily="34" charset="0"/>
              </a:rPr>
            </a:br>
            <a:r>
              <a:rPr lang="en-US" sz="2800" b="1" dirty="0" smtClean="0">
                <a:solidFill>
                  <a:schemeClr val="tx1"/>
                </a:solidFill>
                <a:latin typeface="Arial" pitchFamily="34" charset="0"/>
                <a:cs typeface="Arial" pitchFamily="34" charset="0"/>
              </a:rPr>
              <a:t>needing RP training (6)</a:t>
            </a:r>
            <a:endParaRPr lang="en-GB" sz="28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49776" y="1281092"/>
            <a:ext cx="8534400" cy="4824536"/>
          </a:xfrm>
        </p:spPr>
        <p:txBody>
          <a:bodyPr/>
          <a:lstStyle/>
          <a:p>
            <a:pPr marL="457200" indent="-457200" algn="just"/>
            <a:r>
              <a:rPr lang="en-US" sz="2400" dirty="0" smtClean="0">
                <a:latin typeface="Arial" pitchFamily="34" charset="0"/>
                <a:cs typeface="Arial" pitchFamily="34" charset="0"/>
              </a:rPr>
              <a:t>Category 15 – </a:t>
            </a:r>
            <a:r>
              <a:rPr lang="en-US" sz="2400" b="1" dirty="0" smtClean="0">
                <a:latin typeface="Arial" pitchFamily="34" charset="0"/>
                <a:cs typeface="Arial" pitchFamily="34" charset="0"/>
              </a:rPr>
              <a:t>chiropractors:</a:t>
            </a:r>
            <a:r>
              <a:rPr lang="en-US" sz="2400" dirty="0" smtClean="0">
                <a:latin typeface="Arial" pitchFamily="34" charset="0"/>
                <a:cs typeface="Arial" pitchFamily="34" charset="0"/>
              </a:rPr>
              <a:t> chiropractors and other healthcare professionals who may refer for, justify, and take radiographic exposures.</a:t>
            </a:r>
          </a:p>
          <a:p>
            <a:pPr marL="457200" indent="-457200" algn="just"/>
            <a:r>
              <a:rPr lang="en-US" sz="2400" dirty="0" smtClean="0">
                <a:latin typeface="Arial" pitchFamily="34" charset="0"/>
                <a:cs typeface="Arial" pitchFamily="34" charset="0"/>
              </a:rPr>
              <a:t>Category 16 – </a:t>
            </a:r>
            <a:r>
              <a:rPr lang="en-US" sz="2400" b="1" dirty="0" err="1" smtClean="0">
                <a:latin typeface="Arial" pitchFamily="34" charset="0"/>
                <a:cs typeface="Arial" pitchFamily="34" charset="0"/>
              </a:rPr>
              <a:t>radiopharmacists</a:t>
            </a:r>
            <a:r>
              <a:rPr lang="en-US" sz="2400" b="1" dirty="0" smtClean="0">
                <a:latin typeface="Arial" pitchFamily="34" charset="0"/>
                <a:cs typeface="Arial" pitchFamily="34" charset="0"/>
              </a:rPr>
              <a:t> and radionuclide laboratory staff:</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radiopharmacists</a:t>
            </a:r>
            <a:r>
              <a:rPr lang="en-US" sz="2400" dirty="0" smtClean="0">
                <a:latin typeface="Arial" pitchFamily="34" charset="0"/>
                <a:cs typeface="Arial" pitchFamily="34" charset="0"/>
              </a:rPr>
              <a:t> and individuals who use </a:t>
            </a:r>
            <a:r>
              <a:rPr lang="en-US" sz="2400" dirty="0" err="1" smtClean="0">
                <a:latin typeface="Arial" pitchFamily="34" charset="0"/>
                <a:cs typeface="Arial" pitchFamily="34" charset="0"/>
              </a:rPr>
              <a:t>radionuclides</a:t>
            </a:r>
            <a:r>
              <a:rPr lang="en-US" sz="2400" dirty="0" smtClean="0">
                <a:latin typeface="Arial" pitchFamily="34" charset="0"/>
                <a:cs typeface="Arial" pitchFamily="34" charset="0"/>
              </a:rPr>
              <a:t> for diagnostic purposes such as radioimmunoassay.</a:t>
            </a:r>
          </a:p>
          <a:p>
            <a:pPr marL="457200" indent="-457200" algn="just"/>
            <a:r>
              <a:rPr lang="en-US" sz="2400" dirty="0" smtClean="0">
                <a:latin typeface="Arial" pitchFamily="34" charset="0"/>
                <a:cs typeface="Arial" pitchFamily="34" charset="0"/>
              </a:rPr>
              <a:t>Category 17 – </a:t>
            </a:r>
            <a:r>
              <a:rPr lang="en-US" sz="2400" b="1" dirty="0" smtClean="0">
                <a:latin typeface="Arial" pitchFamily="34" charset="0"/>
                <a:cs typeface="Arial" pitchFamily="34" charset="0"/>
              </a:rPr>
              <a:t>regulators:</a:t>
            </a:r>
            <a:r>
              <a:rPr lang="en-US" sz="2400" dirty="0" smtClean="0">
                <a:latin typeface="Arial" pitchFamily="34" charset="0"/>
                <a:cs typeface="Arial" pitchFamily="34" charset="0"/>
              </a:rPr>
              <a:t> individuals with responsibility for enforcing </a:t>
            </a:r>
            <a:r>
              <a:rPr lang="en-US" sz="2400" dirty="0" err="1" smtClean="0">
                <a:latin typeface="Arial" pitchFamily="34" charset="0"/>
                <a:cs typeface="Arial" pitchFamily="34" charset="0"/>
              </a:rPr>
              <a:t>ionising</a:t>
            </a:r>
            <a:r>
              <a:rPr lang="en-US" sz="2400" dirty="0" smtClean="0">
                <a:latin typeface="Arial" pitchFamily="34" charset="0"/>
                <a:cs typeface="Arial" pitchFamily="34" charset="0"/>
              </a:rPr>
              <a:t> radiation legislation.</a:t>
            </a:r>
            <a:endParaRPr lang="en-GB" sz="2400"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35</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7782110A-54A6-4951-9269-93AA72D551D4}" type="slidenum">
              <a:rPr lang="en-US" smtClean="0"/>
              <a:pPr>
                <a:defRPr/>
              </a:pPr>
              <a:t>36</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72009" y="188640"/>
            <a:ext cx="8964487" cy="3786949"/>
          </a:xfrm>
          <a:prstGeom prst="rect">
            <a:avLst/>
          </a:prstGeom>
          <a:noFill/>
          <a:ln w="9525">
            <a:noFill/>
            <a:miter lim="800000"/>
            <a:headEnd/>
            <a:tailEnd/>
          </a:ln>
        </p:spPr>
      </p:pic>
      <p:sp>
        <p:nvSpPr>
          <p:cNvPr id="7" name="5 Título"/>
          <p:cNvSpPr>
            <a:spLocks noGrp="1"/>
          </p:cNvSpPr>
          <p:nvPr>
            <p:ph type="title"/>
          </p:nvPr>
        </p:nvSpPr>
        <p:spPr>
          <a:xfrm>
            <a:off x="179512" y="4077072"/>
            <a:ext cx="8784976" cy="2592288"/>
          </a:xfrm>
        </p:spPr>
        <p:style>
          <a:lnRef idx="1">
            <a:schemeClr val="accent2"/>
          </a:lnRef>
          <a:fillRef idx="2">
            <a:schemeClr val="accent2"/>
          </a:fillRef>
          <a:effectRef idx="1">
            <a:schemeClr val="accent2"/>
          </a:effectRef>
          <a:fontRef idx="minor">
            <a:schemeClr val="dk1"/>
          </a:fontRef>
        </p:style>
        <p:txBody>
          <a:bodyPr>
            <a:noAutofit/>
          </a:bodyPr>
          <a:lstStyle/>
          <a:p>
            <a:r>
              <a:rPr lang="en-US" sz="1700" dirty="0" smtClean="0">
                <a:solidFill>
                  <a:schemeClr val="tx1"/>
                </a:solidFill>
                <a:latin typeface="Arial" pitchFamily="34" charset="0"/>
                <a:cs typeface="Arial" pitchFamily="34" charset="0"/>
              </a:rPr>
              <a:t>Medical RP, radiological protection; DR, diagnostic radiology specialists; NM, nuclear medicine specialists; CDI, interventional cardiologists; MDI, </a:t>
            </a:r>
            <a:r>
              <a:rPr lang="en-US" sz="1700" dirty="0" err="1" smtClean="0">
                <a:solidFill>
                  <a:schemeClr val="tx1"/>
                </a:solidFill>
                <a:latin typeface="Arial" pitchFamily="34" charset="0"/>
                <a:cs typeface="Arial" pitchFamily="34" charset="0"/>
              </a:rPr>
              <a:t>interventionalists</a:t>
            </a:r>
            <a:r>
              <a:rPr lang="en-US" sz="1700" dirty="0" smtClean="0">
                <a:solidFill>
                  <a:schemeClr val="tx1"/>
                </a:solidFill>
                <a:latin typeface="Arial" pitchFamily="34" charset="0"/>
                <a:cs typeface="Arial" pitchFamily="34" charset="0"/>
              </a:rPr>
              <a:t> from other specialties; MDX, other medical specialists using x-ray systems; MDN, other medical specialists using nuclear medicine; MDA, other medical doctors assisting with fluoroscopy procedures such as </a:t>
            </a:r>
            <a:r>
              <a:rPr lang="en-US" sz="1700" dirty="0" err="1" smtClean="0">
                <a:solidFill>
                  <a:schemeClr val="tx1"/>
                </a:solidFill>
                <a:latin typeface="Arial" pitchFamily="34" charset="0"/>
                <a:cs typeface="Arial" pitchFamily="34" charset="0"/>
              </a:rPr>
              <a:t>anaesthetists</a:t>
            </a:r>
            <a:r>
              <a:rPr lang="en-US" sz="1700" dirty="0" smtClean="0">
                <a:solidFill>
                  <a:schemeClr val="tx1"/>
                </a:solidFill>
                <a:latin typeface="Arial" pitchFamily="34" charset="0"/>
                <a:cs typeface="Arial" pitchFamily="34" charset="0"/>
              </a:rPr>
              <a:t> and occupational health physicians; DT, dentists; MD, medical doctors referring for medical exposures and medical students; l, low level of knowledge indicating a general awareness and understanding of principles; m, medium level of knowledge indicating a basic understanding of the topic, sufficient to influence practices undertaken; h, high level of detailed knowledge and understanding, sufficient to be able to educate others.</a:t>
            </a:r>
            <a:endParaRPr lang="en-GB" sz="1700" dirty="0" smtClean="0">
              <a:solidFill>
                <a:schemeClr val="tx1"/>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0"/>
          </p:nvPr>
        </p:nvSpPr>
        <p:spPr/>
        <p:txBody>
          <a:bodyPr/>
          <a:lstStyle/>
          <a:p>
            <a:pPr>
              <a:defRPr/>
            </a:pPr>
            <a:fld id="{7782110A-54A6-4951-9269-93AA72D551D4}" type="slidenum">
              <a:rPr lang="en-US" smtClean="0"/>
              <a:pPr>
                <a:defRPr/>
              </a:pPr>
              <a:t>37</a:t>
            </a:fld>
            <a:endParaRPr lang="en-US" dirty="0"/>
          </a:p>
        </p:txBody>
      </p:sp>
      <p:sp>
        <p:nvSpPr>
          <p:cNvPr id="7" name="5 Título"/>
          <p:cNvSpPr>
            <a:spLocks noGrp="1"/>
          </p:cNvSpPr>
          <p:nvPr>
            <p:ph type="title"/>
          </p:nvPr>
        </p:nvSpPr>
        <p:spPr>
          <a:xfrm>
            <a:off x="179512" y="3717032"/>
            <a:ext cx="8784976" cy="2952328"/>
          </a:xfrm>
        </p:spPr>
        <p:style>
          <a:lnRef idx="1">
            <a:schemeClr val="accent2"/>
          </a:lnRef>
          <a:fillRef idx="2">
            <a:schemeClr val="accent2"/>
          </a:fillRef>
          <a:effectRef idx="1">
            <a:schemeClr val="accent2"/>
          </a:effectRef>
          <a:fontRef idx="minor">
            <a:schemeClr val="dk1"/>
          </a:fontRef>
        </p:style>
        <p:txBody>
          <a:bodyPr>
            <a:noAutofit/>
          </a:bodyPr>
          <a:lstStyle/>
          <a:p>
            <a:r>
              <a:rPr lang="en-US" sz="1600" dirty="0" smtClean="0">
                <a:solidFill>
                  <a:schemeClr val="tx1"/>
                </a:solidFill>
                <a:latin typeface="Arial" pitchFamily="34" charset="0"/>
                <a:cs typeface="Arial" pitchFamily="34" charset="0"/>
              </a:rPr>
              <a:t>RP, radiological protection; MP, medical physicists </a:t>
            </a:r>
            <a:r>
              <a:rPr lang="en-US" sz="1600" dirty="0" err="1" smtClean="0">
                <a:solidFill>
                  <a:schemeClr val="tx1"/>
                </a:solidFill>
                <a:latin typeface="Arial" pitchFamily="34" charset="0"/>
                <a:cs typeface="Arial" pitchFamily="34" charset="0"/>
              </a:rPr>
              <a:t>specialising</a:t>
            </a:r>
            <a:r>
              <a:rPr lang="en-US" sz="1600" dirty="0" smtClean="0">
                <a:solidFill>
                  <a:schemeClr val="tx1"/>
                </a:solidFill>
                <a:latin typeface="Arial" pitchFamily="34" charset="0"/>
                <a:cs typeface="Arial" pitchFamily="34" charset="0"/>
              </a:rPr>
              <a:t> in RP, nuclear medicine, and diagnostic radiology; RDNM, radiographers, nuclear medicine technologists, and x-ray technologists; HCP, healthcare professionals directly involved in x-ray procedures; NU, nurses assisting in x-ray or nuclear medicine procedures; DCP, dental care professionals including hygienists, dental nurses, and dental care assistants; ME, maintenance engineers and applications specialists; CH, chiropractors and other healthcare professionals referring for, justifying, and delivering radiography procedures (amount of training depends</a:t>
            </a:r>
            <a:br>
              <a:rPr lang="en-US" sz="1600" dirty="0" smtClean="0">
                <a:solidFill>
                  <a:schemeClr val="tx1"/>
                </a:solidFill>
                <a:latin typeface="Arial" pitchFamily="34" charset="0"/>
                <a:cs typeface="Arial" pitchFamily="34" charset="0"/>
              </a:rPr>
            </a:br>
            <a:r>
              <a:rPr lang="en-US" sz="1600" dirty="0" smtClean="0">
                <a:solidFill>
                  <a:schemeClr val="tx1"/>
                </a:solidFill>
                <a:latin typeface="Arial" pitchFamily="34" charset="0"/>
                <a:cs typeface="Arial" pitchFamily="34" charset="0"/>
              </a:rPr>
              <a:t>on range of tasks performed); RL, </a:t>
            </a:r>
            <a:r>
              <a:rPr lang="en-US" sz="1600" dirty="0" err="1" smtClean="0">
                <a:solidFill>
                  <a:schemeClr val="tx1"/>
                </a:solidFill>
                <a:latin typeface="Arial" pitchFamily="34" charset="0"/>
                <a:cs typeface="Arial" pitchFamily="34" charset="0"/>
              </a:rPr>
              <a:t>radiopharmacists</a:t>
            </a:r>
            <a:r>
              <a:rPr lang="en-US" sz="1600" dirty="0" smtClean="0">
                <a:solidFill>
                  <a:schemeClr val="tx1"/>
                </a:solidFill>
                <a:latin typeface="Arial" pitchFamily="34" charset="0"/>
                <a:cs typeface="Arial" pitchFamily="34" charset="0"/>
              </a:rPr>
              <a:t> and radionuclide laboratory staff; REG, regulators; l, low level of knowledge indicating a general awareness and understanding of principles; m, medium level of knowledge indicating a basic understanding of the topic, sufficient to influence practices undertaken; h, high level of detailed knowledge and understanding, sufficient to be able to educate others.</a:t>
            </a:r>
            <a:endParaRPr lang="en-GB" sz="1600" dirty="0" smtClean="0">
              <a:solidFill>
                <a:schemeClr val="tx1"/>
              </a:solidFill>
              <a:latin typeface="Arial" pitchFamily="34" charset="0"/>
              <a:cs typeface="Aria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107504" y="138679"/>
            <a:ext cx="8892479" cy="34343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ICRP Logo.gif"/>
          <p:cNvPicPr>
            <a:picLocks noChangeAspect="1"/>
          </p:cNvPicPr>
          <p:nvPr/>
        </p:nvPicPr>
        <p:blipFill>
          <a:blip r:embed="rId3" cstate="print">
            <a:clrChange>
              <a:clrFrom>
                <a:srgbClr val="FFFFFF"/>
              </a:clrFrom>
              <a:clrTo>
                <a:srgbClr val="FFFFFF">
                  <a:alpha val="0"/>
                </a:srgbClr>
              </a:clrTo>
            </a:clrChange>
          </a:blip>
          <a:stretch>
            <a:fillRect/>
          </a:stretch>
        </p:blipFill>
        <p:spPr>
          <a:xfrm>
            <a:off x="1322834" y="1905000"/>
            <a:ext cx="6678166" cy="2133600"/>
          </a:xfrm>
          <a:prstGeom prst="rect">
            <a:avLst/>
          </a:prstGeom>
          <a:effectLst>
            <a:innerShdw blurRad="63500" dist="50800" dir="2700000">
              <a:prstClr val="black">
                <a:alpha val="50000"/>
              </a:prstClr>
            </a:innerShdw>
            <a:reflection blurRad="6350" stA="50000" endA="300" endPos="55000" dir="5400000" sy="-100000" algn="bl" rotWithShape="0"/>
          </a:effectLst>
        </p:spPr>
      </p:pic>
      <p:sp>
        <p:nvSpPr>
          <p:cNvPr id="18435" name="Text Placeholder 17"/>
          <p:cNvSpPr>
            <a:spLocks noGrp="1"/>
          </p:cNvSpPr>
          <p:nvPr>
            <p:ph type="body" idx="1"/>
          </p:nvPr>
        </p:nvSpPr>
        <p:spPr>
          <a:xfrm>
            <a:off x="0" y="5181600"/>
            <a:ext cx="9144000" cy="533400"/>
          </a:xfrm>
        </p:spPr>
        <p:txBody>
          <a:bodyPr/>
          <a:lstStyle/>
          <a:p>
            <a:pPr algn="ctr" eaLnBrk="1" hangingPunct="1"/>
            <a:r>
              <a:rPr lang="en-US" sz="2400" u="sng" smtClean="0">
                <a:latin typeface="Arial" charset="0"/>
                <a:cs typeface="Arial" charset="0"/>
              </a:rPr>
              <a:t>www.icrp.org</a:t>
            </a:r>
            <a:endParaRPr lang="en-CA" sz="2400" u="sng" smtClean="0">
              <a:latin typeface="Arial" charset="0"/>
              <a:cs typeface="Arial" charset="0"/>
            </a:endParaRPr>
          </a:p>
        </p:txBody>
      </p:sp>
    </p:spTree>
    <p:extLst>
      <p:ext uri="{BB962C8B-B14F-4D97-AF65-F5344CB8AC3E}">
        <p14:creationId xmlns:p14="http://schemas.microsoft.com/office/powerpoint/2010/main" val="99057026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792088"/>
          </a:xfrm>
        </p:spPr>
        <p:style>
          <a:lnRef idx="1">
            <a:schemeClr val="accent2"/>
          </a:lnRef>
          <a:fillRef idx="2">
            <a:schemeClr val="accent2"/>
          </a:fillRef>
          <a:effectRef idx="1">
            <a:schemeClr val="accent2"/>
          </a:effectRef>
          <a:fontRef idx="minor">
            <a:schemeClr val="dk1"/>
          </a:fontRef>
        </p:style>
        <p:txBody>
          <a:bodyPr>
            <a:noAutofit/>
          </a:bodyPr>
          <a:lstStyle/>
          <a:p>
            <a:r>
              <a:rPr lang="en-US" sz="3600" b="1" dirty="0" smtClean="0">
                <a:solidFill>
                  <a:schemeClr val="tx1"/>
                </a:solidFill>
                <a:latin typeface="Arial" pitchFamily="34" charset="0"/>
                <a:cs typeface="Arial" pitchFamily="34" charset="0"/>
              </a:rPr>
              <a:t>Summary (2)</a:t>
            </a:r>
            <a:endParaRPr lang="en-GB" sz="36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196752"/>
            <a:ext cx="8534400" cy="5040560"/>
          </a:xfrm>
        </p:spPr>
        <p:txBody>
          <a:bodyPr/>
          <a:lstStyle/>
          <a:p>
            <a:pPr marL="0" indent="0" algn="just"/>
            <a:r>
              <a:rPr lang="en-US" sz="1900" dirty="0" smtClean="0">
                <a:latin typeface="Arial" pitchFamily="34" charset="0"/>
                <a:cs typeface="Arial" pitchFamily="34" charset="0"/>
              </a:rPr>
              <a:t>The document is for use by:</a:t>
            </a:r>
          </a:p>
          <a:p>
            <a:pPr marL="366713" lvl="1" indent="0" algn="just"/>
            <a:r>
              <a:rPr lang="en-US" sz="1900" dirty="0" smtClean="0">
                <a:latin typeface="Arial" pitchFamily="34" charset="0"/>
                <a:cs typeface="Arial" pitchFamily="34" charset="0"/>
              </a:rPr>
              <a:t> </a:t>
            </a:r>
            <a:r>
              <a:rPr lang="en-US" sz="1900" dirty="0" err="1" smtClean="0">
                <a:latin typeface="Arial" pitchFamily="34" charset="0"/>
                <a:cs typeface="Arial" pitchFamily="34" charset="0"/>
              </a:rPr>
              <a:t>cognisant</a:t>
            </a:r>
            <a:r>
              <a:rPr lang="en-US" sz="1900" dirty="0" smtClean="0">
                <a:latin typeface="Arial" pitchFamily="34" charset="0"/>
                <a:cs typeface="Arial" pitchFamily="34" charset="0"/>
              </a:rPr>
              <a:t> </a:t>
            </a:r>
            <a:r>
              <a:rPr lang="en-US" sz="1900" b="1" dirty="0" smtClean="0">
                <a:latin typeface="Arial" pitchFamily="34" charset="0"/>
                <a:cs typeface="Arial" pitchFamily="34" charset="0"/>
              </a:rPr>
              <a:t>regulators, health authorities, medical institutions, and professional bodies</a:t>
            </a:r>
            <a:r>
              <a:rPr lang="en-US" sz="1900" dirty="0" smtClean="0">
                <a:latin typeface="Arial" pitchFamily="34" charset="0"/>
                <a:cs typeface="Arial" pitchFamily="34" charset="0"/>
              </a:rPr>
              <a:t> with responsibility for radiological protection in medicine;</a:t>
            </a:r>
          </a:p>
          <a:p>
            <a:pPr marL="366713" lvl="1" indent="0" algn="just"/>
            <a:r>
              <a:rPr lang="en-US" sz="1900" dirty="0" smtClean="0">
                <a:latin typeface="Arial" pitchFamily="34" charset="0"/>
                <a:cs typeface="Arial" pitchFamily="34" charset="0"/>
              </a:rPr>
              <a:t> the </a:t>
            </a:r>
            <a:r>
              <a:rPr lang="en-US" sz="1900" b="1" dirty="0" smtClean="0">
                <a:latin typeface="Arial" pitchFamily="34" charset="0"/>
                <a:cs typeface="Arial" pitchFamily="34" charset="0"/>
              </a:rPr>
              <a:t>industry</a:t>
            </a:r>
            <a:r>
              <a:rPr lang="en-US" sz="1900" dirty="0" smtClean="0">
                <a:latin typeface="Arial" pitchFamily="34" charset="0"/>
                <a:cs typeface="Arial" pitchFamily="34" charset="0"/>
              </a:rPr>
              <a:t> that produces and markets the equipment used in these procedures; and</a:t>
            </a:r>
          </a:p>
          <a:p>
            <a:pPr marL="366713" lvl="1" indent="0" algn="just"/>
            <a:r>
              <a:rPr lang="en-US" sz="1900" dirty="0" smtClean="0">
                <a:latin typeface="Arial" pitchFamily="34" charset="0"/>
                <a:cs typeface="Arial" pitchFamily="34" charset="0"/>
              </a:rPr>
              <a:t> </a:t>
            </a:r>
            <a:r>
              <a:rPr lang="en-US" sz="1900" b="1" dirty="0" smtClean="0">
                <a:latin typeface="Arial" pitchFamily="34" charset="0"/>
                <a:cs typeface="Arial" pitchFamily="34" charset="0"/>
              </a:rPr>
              <a:t>universities and other academic institutions</a:t>
            </a:r>
            <a:r>
              <a:rPr lang="en-US" sz="1900" dirty="0" smtClean="0">
                <a:latin typeface="Arial" pitchFamily="34" charset="0"/>
                <a:cs typeface="Arial" pitchFamily="34" charset="0"/>
              </a:rPr>
              <a:t> responsible for the education of professionals involved in the use of </a:t>
            </a:r>
            <a:r>
              <a:rPr lang="en-US" sz="1900" dirty="0" err="1" smtClean="0">
                <a:latin typeface="Arial" pitchFamily="34" charset="0"/>
                <a:cs typeface="Arial" pitchFamily="34" charset="0"/>
              </a:rPr>
              <a:t>ionising</a:t>
            </a:r>
            <a:r>
              <a:rPr lang="en-US" sz="1900" dirty="0" smtClean="0">
                <a:latin typeface="Arial" pitchFamily="34" charset="0"/>
                <a:cs typeface="Arial" pitchFamily="34" charset="0"/>
              </a:rPr>
              <a:t> radiation in health care.</a:t>
            </a:r>
          </a:p>
          <a:p>
            <a:pPr marL="0" indent="0" algn="just"/>
            <a:r>
              <a:rPr lang="en-US" sz="1900" dirty="0" smtClean="0">
                <a:latin typeface="Arial" pitchFamily="34" charset="0"/>
                <a:cs typeface="Arial" pitchFamily="34" charset="0"/>
              </a:rPr>
              <a:t> In the context of this publication, the term </a:t>
            </a:r>
            <a:r>
              <a:rPr lang="en-US" sz="1900" b="1" dirty="0" smtClean="0">
                <a:latin typeface="Arial" pitchFamily="34" charset="0"/>
                <a:cs typeface="Arial" pitchFamily="34" charset="0"/>
              </a:rPr>
              <a:t>‘education’</a:t>
            </a:r>
            <a:r>
              <a:rPr lang="en-US" sz="1900" dirty="0" smtClean="0">
                <a:latin typeface="Arial" pitchFamily="34" charset="0"/>
                <a:cs typeface="Arial" pitchFamily="34" charset="0"/>
              </a:rPr>
              <a:t> refers to imparting knowledge and understanding on the topics of radiation. The term </a:t>
            </a:r>
            <a:r>
              <a:rPr lang="en-US" sz="1900" b="1" dirty="0" smtClean="0">
                <a:latin typeface="Arial" pitchFamily="34" charset="0"/>
                <a:cs typeface="Arial" pitchFamily="34" charset="0"/>
              </a:rPr>
              <a:t>‘training’</a:t>
            </a:r>
            <a:r>
              <a:rPr lang="en-US" sz="1900" dirty="0" smtClean="0">
                <a:latin typeface="Arial" pitchFamily="34" charset="0"/>
                <a:cs typeface="Arial" pitchFamily="34" charset="0"/>
              </a:rPr>
              <a:t> refers to providing instruction with regard to radiological protection. </a:t>
            </a:r>
          </a:p>
          <a:p>
            <a:pPr marL="0" indent="0" algn="just"/>
            <a:r>
              <a:rPr lang="en-US" sz="1900" dirty="0" smtClean="0">
                <a:latin typeface="Arial" pitchFamily="34" charset="0"/>
                <a:cs typeface="Arial" pitchFamily="34" charset="0"/>
              </a:rPr>
              <a:t> Advice is also provided on the </a:t>
            </a:r>
            <a:r>
              <a:rPr lang="en-US" sz="1900" b="1" dirty="0" smtClean="0">
                <a:latin typeface="Arial" pitchFamily="34" charset="0"/>
                <a:cs typeface="Arial" pitchFamily="34" charset="0"/>
              </a:rPr>
              <a:t>accreditation</a:t>
            </a:r>
            <a:r>
              <a:rPr lang="en-US" sz="1900" dirty="0" smtClean="0">
                <a:latin typeface="Arial" pitchFamily="34" charset="0"/>
                <a:cs typeface="Arial" pitchFamily="34" charset="0"/>
              </a:rPr>
              <a:t> (an </a:t>
            </a:r>
            <a:r>
              <a:rPr lang="en-US" sz="1900" dirty="0" err="1" smtClean="0">
                <a:latin typeface="Arial" pitchFamily="34" charset="0"/>
                <a:cs typeface="Arial" pitchFamily="34" charset="0"/>
              </a:rPr>
              <a:t>organisation</a:t>
            </a:r>
            <a:r>
              <a:rPr lang="en-US" sz="1900" dirty="0" smtClean="0">
                <a:latin typeface="Arial" pitchFamily="34" charset="0"/>
                <a:cs typeface="Arial" pitchFamily="34" charset="0"/>
              </a:rPr>
              <a:t> has been approved by an </a:t>
            </a:r>
            <a:r>
              <a:rPr lang="en-US" sz="1900" dirty="0" err="1" smtClean="0">
                <a:latin typeface="Arial" pitchFamily="34" charset="0"/>
                <a:cs typeface="Arial" pitchFamily="34" charset="0"/>
              </a:rPr>
              <a:t>authorised</a:t>
            </a:r>
            <a:r>
              <a:rPr lang="en-US" sz="1900" dirty="0" smtClean="0">
                <a:latin typeface="Arial" pitchFamily="34" charset="0"/>
                <a:cs typeface="Arial" pitchFamily="34" charset="0"/>
              </a:rPr>
              <a:t> body to provide education or training) and </a:t>
            </a:r>
            <a:r>
              <a:rPr lang="en-US" sz="1900" b="1" dirty="0" smtClean="0">
                <a:latin typeface="Arial" pitchFamily="34" charset="0"/>
                <a:cs typeface="Arial" pitchFamily="34" charset="0"/>
              </a:rPr>
              <a:t>certification</a:t>
            </a:r>
            <a:r>
              <a:rPr lang="en-US" sz="1900" dirty="0" smtClean="0">
                <a:latin typeface="Arial" pitchFamily="34" charset="0"/>
                <a:cs typeface="Arial" pitchFamily="34" charset="0"/>
              </a:rPr>
              <a:t> (an individual medical or clinical professional has successfully completed the education or training).</a:t>
            </a:r>
            <a:endParaRPr lang="en-GB" sz="1900"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4</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792088"/>
          </a:xfrm>
        </p:spPr>
        <p:style>
          <a:lnRef idx="1">
            <a:schemeClr val="accent2"/>
          </a:lnRef>
          <a:fillRef idx="2">
            <a:schemeClr val="accent2"/>
          </a:fillRef>
          <a:effectRef idx="1">
            <a:schemeClr val="accent2"/>
          </a:effectRef>
          <a:fontRef idx="minor">
            <a:schemeClr val="dk1"/>
          </a:fontRef>
        </p:style>
        <p:txBody>
          <a:bodyPr>
            <a:noAutofit/>
          </a:bodyPr>
          <a:lstStyle/>
          <a:p>
            <a:r>
              <a:rPr lang="en-US" sz="3600" b="1" dirty="0" smtClean="0">
                <a:solidFill>
                  <a:schemeClr val="tx1"/>
                </a:solidFill>
                <a:latin typeface="Arial" pitchFamily="34" charset="0"/>
                <a:cs typeface="Arial" pitchFamily="34" charset="0"/>
              </a:rPr>
              <a:t>CONTENTS</a:t>
            </a:r>
            <a:endParaRPr lang="en-GB" sz="36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196752"/>
            <a:ext cx="8534400" cy="5040560"/>
          </a:xfrm>
        </p:spPr>
        <p:txBody>
          <a:bodyPr/>
          <a:lstStyle/>
          <a:p>
            <a:pPr marL="457200" indent="-457200">
              <a:buFont typeface="+mj-lt"/>
              <a:buAutoNum type="arabicPeriod"/>
            </a:pPr>
            <a:r>
              <a:rPr lang="en-US" sz="2000" dirty="0" smtClean="0">
                <a:latin typeface="Arial" pitchFamily="34" charset="0"/>
                <a:cs typeface="Arial" pitchFamily="34" charset="0"/>
              </a:rPr>
              <a:t> INTRODUCTION</a:t>
            </a:r>
          </a:p>
          <a:p>
            <a:pPr marL="457200" indent="-457200">
              <a:buFont typeface="+mj-lt"/>
              <a:buAutoNum type="arabicPeriod"/>
            </a:pPr>
            <a:r>
              <a:rPr lang="en-US" sz="2000" dirty="0" smtClean="0">
                <a:latin typeface="Arial" pitchFamily="34" charset="0"/>
                <a:cs typeface="Arial" pitchFamily="34" charset="0"/>
              </a:rPr>
              <a:t> HEALTHCARE PROFESSIONALS TO BE TRAINED</a:t>
            </a:r>
          </a:p>
          <a:p>
            <a:pPr marL="457200" indent="-457200">
              <a:buFont typeface="+mj-lt"/>
              <a:buAutoNum type="arabicPeriod"/>
            </a:pPr>
            <a:r>
              <a:rPr lang="en-US" sz="2000" dirty="0" smtClean="0">
                <a:latin typeface="Arial" pitchFamily="34" charset="0"/>
                <a:cs typeface="Arial" pitchFamily="34" charset="0"/>
              </a:rPr>
              <a:t> PRIORITIES IN TOPICS TO BE INCLUDED IN TRAINING </a:t>
            </a:r>
          </a:p>
          <a:p>
            <a:pPr marL="457200" indent="-457200">
              <a:buFont typeface="+mj-lt"/>
              <a:buAutoNum type="arabicPeriod"/>
            </a:pPr>
            <a:r>
              <a:rPr lang="en-US" sz="2000" dirty="0" smtClean="0">
                <a:latin typeface="Arial" pitchFamily="34" charset="0"/>
                <a:cs typeface="Arial" pitchFamily="34" charset="0"/>
              </a:rPr>
              <a:t> TRAINING OPPORTUNITIES AND SUGGESTED METHODOLOGIES </a:t>
            </a:r>
          </a:p>
          <a:p>
            <a:pPr marL="457200" indent="-457200">
              <a:buFont typeface="+mj-lt"/>
              <a:buAutoNum type="arabicPeriod"/>
            </a:pPr>
            <a:r>
              <a:rPr lang="en-US" sz="2000" dirty="0" smtClean="0">
                <a:latin typeface="Arial" pitchFamily="34" charset="0"/>
                <a:cs typeface="Arial" pitchFamily="34" charset="0"/>
              </a:rPr>
              <a:t> CERTIFICATION OF TRAINING </a:t>
            </a:r>
          </a:p>
          <a:p>
            <a:pPr marL="0" indent="0">
              <a:buNone/>
            </a:pPr>
            <a:r>
              <a:rPr lang="en-US" sz="2000" dirty="0" smtClean="0">
                <a:latin typeface="Arial" pitchFamily="34" charset="0"/>
                <a:cs typeface="Arial" pitchFamily="34" charset="0"/>
              </a:rPr>
              <a:t> </a:t>
            </a:r>
          </a:p>
          <a:p>
            <a:pPr marL="0" indent="0"/>
            <a:r>
              <a:rPr lang="en-US" sz="2000" dirty="0" smtClean="0">
                <a:latin typeface="Arial" pitchFamily="34" charset="0"/>
                <a:cs typeface="Arial" pitchFamily="34" charset="0"/>
              </a:rPr>
              <a:t> </a:t>
            </a:r>
            <a:r>
              <a:rPr lang="en-US" sz="1900" dirty="0" smtClean="0">
                <a:latin typeface="Arial" pitchFamily="34" charset="0"/>
                <a:cs typeface="Arial" pitchFamily="34" charset="0"/>
              </a:rPr>
              <a:t>ANNEX A. EXAMPLES OF SUGGESTED CONTENT FOR TRAINING COURSES </a:t>
            </a:r>
          </a:p>
          <a:p>
            <a:pPr marL="0" indent="0"/>
            <a:r>
              <a:rPr lang="en-US" sz="1900" dirty="0" smtClean="0">
                <a:latin typeface="Arial" pitchFamily="34" charset="0"/>
                <a:cs typeface="Arial" pitchFamily="34" charset="0"/>
              </a:rPr>
              <a:t> ANNEX B. OUTLINE OF SPECIFIC EDUCATIONAL OBJECTIVES FOR PAEDIATRIC RADIOLOGY.</a:t>
            </a:r>
          </a:p>
          <a:p>
            <a:pPr marL="0" indent="0"/>
            <a:r>
              <a:rPr lang="en-US" sz="1900" dirty="0" smtClean="0">
                <a:latin typeface="Arial" pitchFamily="34" charset="0"/>
                <a:cs typeface="Arial" pitchFamily="34" charset="0"/>
              </a:rPr>
              <a:t> ANNEX C. EXAMPLES OF SOME SOURCES OF TRAINING MATERIAL.</a:t>
            </a:r>
          </a:p>
          <a:p>
            <a:pPr marL="0" indent="0"/>
            <a:r>
              <a:rPr lang="en-US" sz="1900" dirty="0" smtClean="0">
                <a:latin typeface="Arial" pitchFamily="34" charset="0"/>
                <a:cs typeface="Arial" pitchFamily="34" charset="0"/>
              </a:rPr>
              <a:t> ANNEX D. REFERENCES CONTAINING INFORMATION OF INTEREST.</a:t>
            </a:r>
            <a:endParaRPr lang="en-GB" sz="1900"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5</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792088"/>
          </a:xfrm>
        </p:spPr>
        <p:style>
          <a:lnRef idx="1">
            <a:schemeClr val="accent2"/>
          </a:lnRef>
          <a:fillRef idx="2">
            <a:schemeClr val="accent2"/>
          </a:fillRef>
          <a:effectRef idx="1">
            <a:schemeClr val="accent2"/>
          </a:effectRef>
          <a:fontRef idx="minor">
            <a:schemeClr val="dk1"/>
          </a:fontRef>
        </p:style>
        <p:txBody>
          <a:bodyPr>
            <a:noAutofit/>
          </a:bodyPr>
          <a:lstStyle/>
          <a:p>
            <a:r>
              <a:rPr lang="en-US" sz="2800" b="1" dirty="0" smtClean="0">
                <a:solidFill>
                  <a:schemeClr val="tx1"/>
                </a:solidFill>
                <a:latin typeface="Arial" pitchFamily="34" charset="0"/>
                <a:cs typeface="Arial" pitchFamily="34" charset="0"/>
              </a:rPr>
              <a:t>RECOMMENDATIONS (1) Training Objectives </a:t>
            </a:r>
            <a:endParaRPr lang="en-GB" sz="28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124744"/>
            <a:ext cx="8534400" cy="5040560"/>
          </a:xfrm>
        </p:spPr>
        <p:txBody>
          <a:bodyPr/>
          <a:lstStyle/>
          <a:p>
            <a:pPr marL="457200" indent="-457200" algn="just"/>
            <a:r>
              <a:rPr lang="en-US" sz="2300" dirty="0" smtClean="0">
                <a:latin typeface="Arial" pitchFamily="34" charset="0"/>
                <a:cs typeface="Arial" pitchFamily="34" charset="0"/>
              </a:rPr>
              <a:t>The basic rule in prescription of any medical exposure is that it must be justified in terms of the influence it will have on the management of the patient, and this should always be followed.</a:t>
            </a:r>
          </a:p>
          <a:p>
            <a:pPr marL="457200" indent="-457200" algn="just"/>
            <a:r>
              <a:rPr lang="en-US" sz="2300" dirty="0" smtClean="0">
                <a:latin typeface="Arial" pitchFamily="34" charset="0"/>
                <a:cs typeface="Arial" pitchFamily="34" charset="0"/>
              </a:rPr>
              <a:t>It is important that the medical profession and other healthcare professionals </a:t>
            </a:r>
            <a:r>
              <a:rPr lang="en-US" sz="2300" b="1" dirty="0" smtClean="0">
                <a:latin typeface="Arial" pitchFamily="34" charset="0"/>
                <a:cs typeface="Arial" pitchFamily="34" charset="0"/>
              </a:rPr>
              <a:t>understand the hazards from radiation</a:t>
            </a:r>
            <a:r>
              <a:rPr lang="en-US" sz="2300" dirty="0" smtClean="0">
                <a:latin typeface="Arial" pitchFamily="34" charset="0"/>
                <a:cs typeface="Arial" pitchFamily="34" charset="0"/>
              </a:rPr>
              <a:t> in order to avoid the creation of unnecessary risks to the population as a whole. </a:t>
            </a:r>
            <a:r>
              <a:rPr lang="en-US" sz="2300" b="1" dirty="0" smtClean="0">
                <a:latin typeface="Arial" pitchFamily="34" charset="0"/>
                <a:cs typeface="Arial" pitchFamily="34" charset="0"/>
              </a:rPr>
              <a:t>Lack of knowledge may result in more </a:t>
            </a:r>
            <a:r>
              <a:rPr lang="en-US" sz="2300" b="1" dirty="0" err="1" smtClean="0">
                <a:latin typeface="Arial" pitchFamily="34" charset="0"/>
                <a:cs typeface="Arial" pitchFamily="34" charset="0"/>
              </a:rPr>
              <a:t>ionising</a:t>
            </a:r>
            <a:r>
              <a:rPr lang="en-US" sz="2300" b="1" dirty="0" smtClean="0">
                <a:latin typeface="Arial" pitchFamily="34" charset="0"/>
                <a:cs typeface="Arial" pitchFamily="34" charset="0"/>
              </a:rPr>
              <a:t> radiation imaging tests </a:t>
            </a:r>
            <a:r>
              <a:rPr lang="en-US" sz="2300" dirty="0" smtClean="0">
                <a:latin typeface="Arial" pitchFamily="34" charset="0"/>
                <a:cs typeface="Arial" pitchFamily="34" charset="0"/>
              </a:rPr>
              <a:t>being requested when other non-radiation tests could be performed or when different lower-dose imaging tests could be carried out. This is particularly important for computed tomography scans which involve relatively high doses to patients.</a:t>
            </a:r>
            <a:endParaRPr lang="en-GB" sz="2300"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6</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6 Marcador de contenido"/>
          <p:cNvSpPr>
            <a:spLocks noGrp="1"/>
          </p:cNvSpPr>
          <p:nvPr>
            <p:ph idx="1"/>
          </p:nvPr>
        </p:nvSpPr>
        <p:spPr>
          <a:xfrm>
            <a:off x="304800" y="1484784"/>
            <a:ext cx="8534400" cy="4680520"/>
          </a:xfrm>
        </p:spPr>
        <p:txBody>
          <a:bodyPr/>
          <a:lstStyle/>
          <a:p>
            <a:pPr marL="457200" indent="-457200" algn="just"/>
            <a:r>
              <a:rPr lang="en-US" sz="2400" dirty="0" smtClean="0">
                <a:latin typeface="Arial" pitchFamily="34" charset="0"/>
                <a:cs typeface="Arial" pitchFamily="34" charset="0"/>
              </a:rPr>
              <a:t>There should be </a:t>
            </a:r>
            <a:r>
              <a:rPr lang="en-US" sz="2400" b="1" dirty="0" smtClean="0">
                <a:latin typeface="Arial" pitchFamily="34" charset="0"/>
                <a:cs typeface="Arial" pitchFamily="34" charset="0"/>
              </a:rPr>
              <a:t>RP training requirements for physicians, dentists, and other health professionals who request, conduct, or assist in medical or dental procedures that </a:t>
            </a:r>
            <a:r>
              <a:rPr lang="en-US" sz="2400" b="1" dirty="0" err="1" smtClean="0">
                <a:latin typeface="Arial" pitchFamily="34" charset="0"/>
                <a:cs typeface="Arial" pitchFamily="34" charset="0"/>
              </a:rPr>
              <a:t>utilise</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ionising</a:t>
            </a:r>
            <a:r>
              <a:rPr lang="en-US" sz="2400" b="1" dirty="0" smtClean="0">
                <a:latin typeface="Arial" pitchFamily="34" charset="0"/>
                <a:cs typeface="Arial" pitchFamily="34" charset="0"/>
              </a:rPr>
              <a:t> radiation in diagnostic and interventional procedures, nuclear medicine, and radiation therapy</a:t>
            </a:r>
            <a:r>
              <a:rPr lang="en-US" sz="2400" dirty="0" smtClean="0">
                <a:latin typeface="Arial" pitchFamily="34" charset="0"/>
                <a:cs typeface="Arial" pitchFamily="34" charset="0"/>
              </a:rPr>
              <a:t>. The final responsibility for the radiation exposure lies with the physician or other regulated healthcare practitioner providing the justification for the exposure being carried out, who therefore should be aware of the risks and benefits of the procedures involved.</a:t>
            </a: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7</a:t>
            </a:fld>
            <a:endParaRPr lang="en-GB" sz="2000" dirty="0"/>
          </a:p>
        </p:txBody>
      </p:sp>
      <p:sp>
        <p:nvSpPr>
          <p:cNvPr id="7" name="5 Título"/>
          <p:cNvSpPr>
            <a:spLocks noGrp="1"/>
          </p:cNvSpPr>
          <p:nvPr>
            <p:ph type="title"/>
          </p:nvPr>
        </p:nvSpPr>
        <p:spPr>
          <a:xfrm>
            <a:off x="251520" y="188640"/>
            <a:ext cx="8640960" cy="792088"/>
          </a:xfrm>
        </p:spPr>
        <p:style>
          <a:lnRef idx="1">
            <a:schemeClr val="accent2"/>
          </a:lnRef>
          <a:fillRef idx="2">
            <a:schemeClr val="accent2"/>
          </a:fillRef>
          <a:effectRef idx="1">
            <a:schemeClr val="accent2"/>
          </a:effectRef>
          <a:fontRef idx="minor">
            <a:schemeClr val="dk1"/>
          </a:fontRef>
        </p:style>
        <p:txBody>
          <a:bodyPr>
            <a:noAutofit/>
          </a:bodyPr>
          <a:lstStyle/>
          <a:p>
            <a:r>
              <a:rPr lang="en-US" sz="2800" b="1" dirty="0" smtClean="0">
                <a:solidFill>
                  <a:schemeClr val="tx1"/>
                </a:solidFill>
                <a:latin typeface="Arial" pitchFamily="34" charset="0"/>
                <a:cs typeface="Arial" pitchFamily="34" charset="0"/>
              </a:rPr>
              <a:t>RECOMMENDATIONS (2) Training Objectives </a:t>
            </a:r>
            <a:endParaRPr lang="en-GB" sz="2800" b="1"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792088"/>
          </a:xfrm>
        </p:spPr>
        <p:style>
          <a:lnRef idx="1">
            <a:schemeClr val="accent2"/>
          </a:lnRef>
          <a:fillRef idx="2">
            <a:schemeClr val="accent2"/>
          </a:fillRef>
          <a:effectRef idx="1">
            <a:schemeClr val="accent2"/>
          </a:effectRef>
          <a:fontRef idx="minor">
            <a:schemeClr val="dk1"/>
          </a:fontRef>
        </p:style>
        <p:txBody>
          <a:bodyPr>
            <a:noAutofit/>
          </a:bodyPr>
          <a:lstStyle/>
          <a:p>
            <a:r>
              <a:rPr lang="en-US" sz="2800" b="1" dirty="0" smtClean="0">
                <a:solidFill>
                  <a:schemeClr val="tx1"/>
                </a:solidFill>
                <a:latin typeface="Arial" pitchFamily="34" charset="0"/>
                <a:cs typeface="Arial" pitchFamily="34" charset="0"/>
              </a:rPr>
              <a:t>RECOMMENDATIONS (3) Medical Referrers   </a:t>
            </a:r>
            <a:endParaRPr lang="en-GB" sz="28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340768"/>
            <a:ext cx="8534400" cy="4824536"/>
          </a:xfrm>
        </p:spPr>
        <p:txBody>
          <a:bodyPr/>
          <a:lstStyle/>
          <a:p>
            <a:pPr marL="457200" indent="-457200" algn="just"/>
            <a:r>
              <a:rPr lang="en-US" sz="2400" b="1" dirty="0" smtClean="0">
                <a:latin typeface="Arial" pitchFamily="34" charset="0"/>
                <a:cs typeface="Arial" pitchFamily="34" charset="0"/>
              </a:rPr>
              <a:t>Education in RP needs to be given to referrers </a:t>
            </a:r>
            <a:r>
              <a:rPr lang="en-US" sz="2400" dirty="0" smtClean="0">
                <a:latin typeface="Arial" pitchFamily="34" charset="0"/>
                <a:cs typeface="Arial" pitchFamily="34" charset="0"/>
              </a:rPr>
              <a:t>of imaging techniques using </a:t>
            </a:r>
            <a:r>
              <a:rPr lang="en-US" sz="2400" dirty="0" err="1" smtClean="0">
                <a:latin typeface="Arial" pitchFamily="34" charset="0"/>
                <a:cs typeface="Arial" pitchFamily="34" charset="0"/>
              </a:rPr>
              <a:t>ionising</a:t>
            </a:r>
            <a:r>
              <a:rPr lang="en-US" sz="2400" dirty="0" smtClean="0">
                <a:latin typeface="Arial" pitchFamily="34" charset="0"/>
                <a:cs typeface="Arial" pitchFamily="34" charset="0"/>
              </a:rPr>
              <a:t> radiation, </a:t>
            </a:r>
            <a:r>
              <a:rPr lang="en-US" sz="2400" b="1" dirty="0" smtClean="0">
                <a:latin typeface="Arial" pitchFamily="34" charset="0"/>
                <a:cs typeface="Arial" pitchFamily="34" charset="0"/>
              </a:rPr>
              <a:t>and to medical and dental students.</a:t>
            </a:r>
            <a:r>
              <a:rPr lang="en-US" sz="2400" dirty="0" smtClean="0">
                <a:latin typeface="Arial" pitchFamily="34" charset="0"/>
                <a:cs typeface="Arial" pitchFamily="34" charset="0"/>
              </a:rPr>
              <a:t> Referrers need to be familiar with referral criteria appropriate for the range of examinations that they are likely to request.</a:t>
            </a:r>
          </a:p>
          <a:p>
            <a:pPr marL="457200" indent="-457200" algn="just"/>
            <a:r>
              <a:rPr lang="en-US" sz="2400" dirty="0" smtClean="0">
                <a:latin typeface="Arial" pitchFamily="34" charset="0"/>
                <a:cs typeface="Arial" pitchFamily="34" charset="0"/>
              </a:rPr>
              <a:t>The Commission recommends that </a:t>
            </a:r>
            <a:r>
              <a:rPr lang="en-US" sz="2400" b="1" dirty="0" smtClean="0">
                <a:latin typeface="Arial" pitchFamily="34" charset="0"/>
                <a:cs typeface="Arial" pitchFamily="34" charset="0"/>
              </a:rPr>
              <a:t>a stronger emphasis should be placed on transfer of knowledge of RP and its application to referrers.</a:t>
            </a:r>
            <a:r>
              <a:rPr lang="en-US" sz="2400" dirty="0" smtClean="0">
                <a:latin typeface="Arial" pitchFamily="34" charset="0"/>
                <a:cs typeface="Arial" pitchFamily="34" charset="0"/>
              </a:rPr>
              <a:t> This recommendation applies particularly to practitioners and medical specialists outside radiological </a:t>
            </a:r>
            <a:r>
              <a:rPr lang="en-US" sz="2400" dirty="0" err="1" smtClean="0">
                <a:latin typeface="Arial" pitchFamily="34" charset="0"/>
                <a:cs typeface="Arial" pitchFamily="34" charset="0"/>
              </a:rPr>
              <a:t>specialisations</a:t>
            </a:r>
            <a:r>
              <a:rPr lang="en-US" sz="2400" dirty="0" smtClean="0">
                <a:latin typeface="Arial" pitchFamily="34" charset="0"/>
                <a:cs typeface="Arial" pitchFamily="34" charset="0"/>
              </a:rPr>
              <a:t>. Since all medical professionals are likely to refer for medical exposures, the Commission recommends that basic education in RP for physicians should be given as part of the medical degree.</a:t>
            </a:r>
            <a:endParaRPr lang="en-GB" sz="2400"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8</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Título"/>
          <p:cNvSpPr>
            <a:spLocks noGrp="1"/>
          </p:cNvSpPr>
          <p:nvPr>
            <p:ph type="title"/>
          </p:nvPr>
        </p:nvSpPr>
        <p:spPr>
          <a:xfrm>
            <a:off x="251520" y="188640"/>
            <a:ext cx="8640960" cy="936104"/>
          </a:xfrm>
        </p:spPr>
        <p:style>
          <a:lnRef idx="1">
            <a:schemeClr val="accent2"/>
          </a:lnRef>
          <a:fillRef idx="2">
            <a:schemeClr val="accent2"/>
          </a:fillRef>
          <a:effectRef idx="1">
            <a:schemeClr val="accent2"/>
          </a:effectRef>
          <a:fontRef idx="minor">
            <a:schemeClr val="dk1"/>
          </a:fontRef>
        </p:style>
        <p:txBody>
          <a:bodyPr>
            <a:noAutofit/>
          </a:bodyPr>
          <a:lstStyle/>
          <a:p>
            <a:r>
              <a:rPr lang="en-US" sz="2400" b="1" dirty="0" smtClean="0">
                <a:solidFill>
                  <a:schemeClr val="tx1"/>
                </a:solidFill>
                <a:latin typeface="Arial" pitchFamily="34" charset="0"/>
                <a:cs typeface="Arial" pitchFamily="34" charset="0"/>
              </a:rPr>
              <a:t>RECOMMENDATIONS (4) Medical and other healthcare professionals using radiation techniques</a:t>
            </a:r>
            <a:endParaRPr lang="en-GB" sz="2400" b="1" dirty="0" smtClean="0">
              <a:solidFill>
                <a:schemeClr val="tx1"/>
              </a:solidFill>
              <a:latin typeface="Arial" pitchFamily="34" charset="0"/>
              <a:cs typeface="Arial" pitchFamily="34" charset="0"/>
            </a:endParaRPr>
          </a:p>
        </p:txBody>
      </p:sp>
      <p:sp>
        <p:nvSpPr>
          <p:cNvPr id="12291" name="6 Marcador de contenido"/>
          <p:cNvSpPr>
            <a:spLocks noGrp="1"/>
          </p:cNvSpPr>
          <p:nvPr>
            <p:ph idx="1"/>
          </p:nvPr>
        </p:nvSpPr>
        <p:spPr>
          <a:xfrm>
            <a:off x="304800" y="1484784"/>
            <a:ext cx="8534400" cy="4680520"/>
          </a:xfrm>
        </p:spPr>
        <p:txBody>
          <a:bodyPr/>
          <a:lstStyle/>
          <a:p>
            <a:pPr marL="457200" indent="-457200" algn="just"/>
            <a:r>
              <a:rPr lang="en-US" sz="2400" b="1" dirty="0" smtClean="0">
                <a:latin typeface="Arial" pitchFamily="34" charset="0"/>
                <a:cs typeface="Arial" pitchFamily="34" charset="0"/>
              </a:rPr>
              <a:t>Professionals involved more directly in the use of </a:t>
            </a:r>
            <a:r>
              <a:rPr lang="en-US" sz="2400" b="1" dirty="0" err="1" smtClean="0">
                <a:latin typeface="Arial" pitchFamily="34" charset="0"/>
                <a:cs typeface="Arial" pitchFamily="34" charset="0"/>
              </a:rPr>
              <a:t>ionising</a:t>
            </a:r>
            <a:r>
              <a:rPr lang="en-US" sz="2400" b="1" dirty="0" smtClean="0">
                <a:latin typeface="Arial" pitchFamily="34" charset="0"/>
                <a:cs typeface="Arial" pitchFamily="34" charset="0"/>
              </a:rPr>
              <a:t> radiation should receive education and training in RP at the start of their career, and the education process should continue throughout their professional life </a:t>
            </a:r>
            <a:r>
              <a:rPr lang="en-US" sz="2400" dirty="0" smtClean="0">
                <a:latin typeface="Arial" pitchFamily="34" charset="0"/>
                <a:cs typeface="Arial" pitchFamily="34" charset="0"/>
              </a:rPr>
              <a:t>as the collective knowledge of the subject develops. </a:t>
            </a:r>
          </a:p>
          <a:p>
            <a:pPr marL="823913" lvl="1" indent="-457200" algn="just"/>
            <a:r>
              <a:rPr lang="en-US" sz="2200" dirty="0" smtClean="0">
                <a:latin typeface="Arial" pitchFamily="34" charset="0"/>
                <a:cs typeface="Arial" pitchFamily="34" charset="0"/>
              </a:rPr>
              <a:t>It should include </a:t>
            </a:r>
            <a:r>
              <a:rPr lang="en-US" sz="2200" b="1" dirty="0" smtClean="0">
                <a:latin typeface="Arial" pitchFamily="34" charset="0"/>
                <a:cs typeface="Arial" pitchFamily="34" charset="0"/>
              </a:rPr>
              <a:t>specific training with a component relating to RP aspects as new equipment or techniques are introduced into a centre</a:t>
            </a:r>
            <a:r>
              <a:rPr lang="en-US" sz="2200" dirty="0" smtClean="0">
                <a:latin typeface="Arial" pitchFamily="34" charset="0"/>
                <a:cs typeface="Arial" pitchFamily="34" charset="0"/>
              </a:rPr>
              <a:t>. These staff should be </a:t>
            </a:r>
            <a:r>
              <a:rPr lang="en-US" sz="2200" b="1" dirty="0" smtClean="0">
                <a:latin typeface="Arial" pitchFamily="34" charset="0"/>
                <a:cs typeface="Arial" pitchFamily="34" charset="0"/>
              </a:rPr>
              <a:t>registered on a continuing professional development</a:t>
            </a:r>
            <a:r>
              <a:rPr lang="en-US" sz="2200" dirty="0" smtClean="0">
                <a:latin typeface="Arial" pitchFamily="34" charset="0"/>
                <a:cs typeface="Arial" pitchFamily="34" charset="0"/>
              </a:rPr>
              <a:t> scheme.</a:t>
            </a:r>
            <a:endParaRPr lang="en-GB" sz="2200" dirty="0" smtClean="0">
              <a:latin typeface="Arial" pitchFamily="34" charset="0"/>
              <a:cs typeface="Arial" pitchFamily="34" charset="0"/>
            </a:endParaRPr>
          </a:p>
        </p:txBody>
      </p:sp>
      <p:sp>
        <p:nvSpPr>
          <p:cNvPr id="5" name="4 Marcador de número de diapositiva"/>
          <p:cNvSpPr>
            <a:spLocks noGrp="1"/>
          </p:cNvSpPr>
          <p:nvPr>
            <p:ph type="sldNum" sz="quarter" idx="4294967295"/>
          </p:nvPr>
        </p:nvSpPr>
        <p:spPr>
          <a:xfrm>
            <a:off x="8568283" y="6237312"/>
            <a:ext cx="541834" cy="468288"/>
          </a:xfrm>
          <a:prstGeom prst="rect">
            <a:avLst/>
          </a:prstGeom>
        </p:spPr>
        <p:txBody>
          <a:bodyPr/>
          <a:lstStyle/>
          <a:p>
            <a:pPr>
              <a:defRPr/>
            </a:pPr>
            <a:fld id="{9E31D8BB-E9DD-49D8-8B75-DB380AB311DA}" type="slidenum">
              <a:rPr lang="en-GB" sz="2000" smtClean="0"/>
              <a:pPr>
                <a:defRPr/>
              </a:pPr>
              <a:t>9</a:t>
            </a:fld>
            <a:endParaRPr lang="en-GB" sz="2000" dirty="0"/>
          </a:p>
        </p:txBody>
      </p:sp>
    </p:spTree>
    <p:extLst>
      <p:ext uri="{BB962C8B-B14F-4D97-AF65-F5344CB8AC3E}">
        <p14:creationId xmlns:p14="http://schemas.microsoft.com/office/powerpoint/2010/main" val="617137257"/>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29745</TotalTime>
  <Words>3694</Words>
  <Application>Microsoft Office PowerPoint</Application>
  <PresentationFormat>On-screen Show (4:3)</PresentationFormat>
  <Paragraphs>237</Paragraphs>
  <Slides>38</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Black</vt:lpstr>
      <vt:lpstr>Calibri</vt:lpstr>
      <vt:lpstr>Constantia</vt:lpstr>
      <vt:lpstr>Wingdings 2</vt:lpstr>
      <vt:lpstr>Flow</vt:lpstr>
      <vt:lpstr>ICRP PUBLICATION 113 Education and Training in Radiological Protection for Diagnostic and Interventional Procedures </vt:lpstr>
      <vt:lpstr>PowerPoint Presentation</vt:lpstr>
      <vt:lpstr>Summary (1)</vt:lpstr>
      <vt:lpstr>Summary (2)</vt:lpstr>
      <vt:lpstr>CONTENTS</vt:lpstr>
      <vt:lpstr>RECOMMENDATIONS (1) Training Objectives </vt:lpstr>
      <vt:lpstr>RECOMMENDATIONS (2) Training Objectives </vt:lpstr>
      <vt:lpstr>RECOMMENDATIONS (3) Medical Referrers   </vt:lpstr>
      <vt:lpstr>RECOMMENDATIONS (4) Medical and other healthcare professionals using radiation techniques</vt:lpstr>
      <vt:lpstr>RECOMMENDATIONS (5) Medical and other healthcare professionals using radiation techniques</vt:lpstr>
      <vt:lpstr>RECOMMENDATIONS (6) Medical and other healthcare professionals using radiation techniques</vt:lpstr>
      <vt:lpstr>RECOMMENDATIONS (7) Medical Physicist</vt:lpstr>
      <vt:lpstr>RECOMMENDATIONS (8) Healthcare professionals working in an environment where radiation is used </vt:lpstr>
      <vt:lpstr>RECOMMENDATIONS (9) Healthcare professionals working in an environment where radiation is used </vt:lpstr>
      <vt:lpstr>RECOMMENDATIONS (10) RP training and courses for non-radiation specialists</vt:lpstr>
      <vt:lpstr>RECOMMENDATIONS (11) RP training and courses for non-radiation specialists</vt:lpstr>
      <vt:lpstr>RECOMMENDATIONS (12) RP training and courses for non-radiation specialists</vt:lpstr>
      <vt:lpstr>RECOMMENDATIONS (13) RP training and courses for non-radiation specialists</vt:lpstr>
      <vt:lpstr>RECOMMENDATIONS (14) RP training and courses for non-radiation specialists</vt:lpstr>
      <vt:lpstr>RECOMMENDATIONS (15) RP training and courses for non-radiation specialists</vt:lpstr>
      <vt:lpstr>RECOMMENDATIONS (16) RP training and courses for non-radiation specialists</vt:lpstr>
      <vt:lpstr>RECOMMENDATIONS (17) RP training and courses for non-radiation specialists</vt:lpstr>
      <vt:lpstr>RECOMMENDATIONS (18) Responsibilities  for training provision</vt:lpstr>
      <vt:lpstr>RECOMMENDATIONS (19) Responsibilities  for training provision</vt:lpstr>
      <vt:lpstr>RECOMMENDATIONS (20) Responsibilities  for training provision</vt:lpstr>
      <vt:lpstr>RECOMMENDATIONS (21) Responsibilities  for training provision</vt:lpstr>
      <vt:lpstr>RECOMMENDATIONS (22) Responsibilities  for training provision</vt:lpstr>
      <vt:lpstr>RECOMMENDATIONS (23) Responsibilities  for training provision</vt:lpstr>
      <vt:lpstr>RECOMMENDATIONS (24) Responsibilities  for training provision</vt:lpstr>
      <vt:lpstr>Medical and healthcare professionals  needing RP training (1)</vt:lpstr>
      <vt:lpstr>Medical and healthcare professionals  needing RP training (2)</vt:lpstr>
      <vt:lpstr>Medical and healthcare professionals  needing RP training (3)</vt:lpstr>
      <vt:lpstr>Medical and healthcare professionals  needing RP training (4)</vt:lpstr>
      <vt:lpstr>Medical and healthcare professionals  needing RP training (5)</vt:lpstr>
      <vt:lpstr>Medical and healthcare professionals  needing RP training (6)</vt:lpstr>
      <vt:lpstr>Medical RP, radiological protection; DR, diagnostic radiology specialists; NM, nuclear medicine specialists; CDI, interventional cardiologists; MDI, interventionalists from other specialties; MDX, other medical specialists using x-ray systems; MDN, other medical specialists using nuclear medicine; MDA, other medical doctors assisting with fluoroscopy procedures such as anaesthetists and occupational health physicians; DT, dentists; MD, medical doctors referring for medical exposures and medical students; l, low level of knowledge indicating a general awareness and understanding of principles; m, medium level of knowledge indicating a basic understanding of the topic, sufficient to influence practices undertaken; h, high level of detailed knowledge and understanding, sufficient to be able to educate others.</vt:lpstr>
      <vt:lpstr>RP, radiological protection; MP, medical physicists specialising in RP, nuclear medicine, and diagnostic radiology; RDNM, radiographers, nuclear medicine technologists, and x-ray technologists; HCP, healthcare professionals directly involved in x-ray procedures; NU, nurses assisting in x-ray or nuclear medicine procedures; DCP, dental care professionals including hygienists, dental nurses, and dental care assistants; ME, maintenance engineers and applications specialists; CH, chiropractors and other healthcare professionals referring for, justifying, and delivering radiography procedures (amount of training depends on range of tasks performed); RL, radiopharmacists and radionuclide laboratory staff; REG, regulators; l, low level of knowledge indicating a general awareness and understanding of principles; m, medium level of knowledge indicating a basic understanding of the topic, sufficient to influence practices undertaken; h, high level of detailed knowledge and understanding, sufficient to be able to educate others.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Chris</dc:creator>
  <cp:lastModifiedBy>Colin Martin</cp:lastModifiedBy>
  <cp:revision>658</cp:revision>
  <dcterms:created xsi:type="dcterms:W3CDTF">2006-08-16T00:00:00Z</dcterms:created>
  <dcterms:modified xsi:type="dcterms:W3CDTF">2015-03-13T10:08:05Z</dcterms:modified>
</cp:coreProperties>
</file>